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6" r:id="rId1"/>
  </p:sldMasterIdLst>
  <p:notesMasterIdLst>
    <p:notesMasterId r:id="rId14"/>
  </p:notesMasterIdLst>
  <p:sldIdLst>
    <p:sldId id="277" r:id="rId2"/>
    <p:sldId id="280" r:id="rId3"/>
    <p:sldId id="285" r:id="rId4"/>
    <p:sldId id="286" r:id="rId5"/>
    <p:sldId id="290" r:id="rId6"/>
    <p:sldId id="289" r:id="rId7"/>
    <p:sldId id="281" r:id="rId8"/>
    <p:sldId id="282" r:id="rId9"/>
    <p:sldId id="283" r:id="rId10"/>
    <p:sldId id="284" r:id="rId11"/>
    <p:sldId id="288" r:id="rId12"/>
    <p:sldId id="287" r:id="rId13"/>
  </p:sldIdLst>
  <p:sldSz cx="9144000" cy="6858000" type="screen4x3"/>
  <p:notesSz cx="6718300" cy="9867900"/>
  <p:defaultTextStyle>
    <a:defPPr>
      <a:defRPr lang="ru-RU"/>
    </a:defPPr>
    <a:lvl1pPr marL="0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8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7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6B2"/>
    <a:srgbClr val="6666FF"/>
    <a:srgbClr val="0066FF"/>
    <a:srgbClr val="0033CC"/>
    <a:srgbClr val="F4D6AA"/>
    <a:srgbClr val="9BE5FF"/>
    <a:srgbClr val="64EAF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961" autoAdjust="0"/>
  </p:normalViewPr>
  <p:slideViewPr>
    <p:cSldViewPr>
      <p:cViewPr varScale="1">
        <p:scale>
          <a:sx n="80" d="100"/>
          <a:sy n="80" d="100"/>
        </p:scale>
        <p:origin x="-16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0"/>
            <a:ext cx="2911264" cy="495109"/>
          </a:xfrm>
          <a:prstGeom prst="rect">
            <a:avLst/>
          </a:prstGeom>
        </p:spPr>
        <p:txBody>
          <a:bodyPr vert="horz" lIns="91407" tIns="45702" rIns="91407" bIns="4570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05485" y="10"/>
            <a:ext cx="2911264" cy="495109"/>
          </a:xfrm>
          <a:prstGeom prst="rect">
            <a:avLst/>
          </a:prstGeom>
        </p:spPr>
        <p:txBody>
          <a:bodyPr vert="horz" lIns="91407" tIns="45702" rIns="91407" bIns="45702" rtlCol="0"/>
          <a:lstStyle>
            <a:lvl1pPr algn="r">
              <a:defRPr sz="1200"/>
            </a:lvl1pPr>
          </a:lstStyle>
          <a:p>
            <a:fld id="{C931D343-E24F-442F-9E32-D065A5EBFC4B}" type="datetimeFigureOut">
              <a:rPr lang="ru-RU" smtClean="0"/>
              <a:t>25.02.2019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39825" y="1233488"/>
            <a:ext cx="4438650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7" tIns="45702" rIns="91407" bIns="4570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1830" y="4748927"/>
            <a:ext cx="5374640" cy="3885486"/>
          </a:xfrm>
          <a:prstGeom prst="rect">
            <a:avLst/>
          </a:prstGeom>
        </p:spPr>
        <p:txBody>
          <a:bodyPr vert="horz" lIns="91407" tIns="45702" rIns="91407" bIns="4570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2793"/>
            <a:ext cx="2911264" cy="495108"/>
          </a:xfrm>
          <a:prstGeom prst="rect">
            <a:avLst/>
          </a:prstGeom>
        </p:spPr>
        <p:txBody>
          <a:bodyPr vert="horz" lIns="91407" tIns="45702" rIns="91407" bIns="4570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05485" y="9372793"/>
            <a:ext cx="2911264" cy="495108"/>
          </a:xfrm>
          <a:prstGeom prst="rect">
            <a:avLst/>
          </a:prstGeom>
        </p:spPr>
        <p:txBody>
          <a:bodyPr vert="horz" lIns="91407" tIns="45702" rIns="91407" bIns="45702" rtlCol="0" anchor="b"/>
          <a:lstStyle>
            <a:lvl1pPr algn="r">
              <a:defRPr sz="1200"/>
            </a:lvl1pPr>
          </a:lstStyle>
          <a:p>
            <a:fld id="{9682C83A-9D3B-497B-A1B9-C50737D7CC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70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0718" indent="-28489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39568" indent="-2279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595398" indent="-2279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1223" indent="-2279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07050" indent="-227913" defTabSz="10382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62878" indent="-227913" defTabSz="10382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18706" indent="-227913" defTabSz="10382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74535" indent="-227913" defTabSz="10382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38275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38275"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046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810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540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691"/>
            <a:ext cx="7772400" cy="1470025"/>
          </a:xfrm>
        </p:spPr>
        <p:txBody>
          <a:bodyPr>
            <a:normAutofit/>
          </a:bodyPr>
          <a:lstStyle>
            <a:lvl1pPr>
              <a:defRPr sz="4874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736" b="0">
                <a:solidFill>
                  <a:schemeClr val="bg1"/>
                </a:solidFill>
                <a:latin typeface="+mj-lt"/>
              </a:defRPr>
            </a:lvl1pPr>
            <a:lvl2pPr marL="445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1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7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3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29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74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20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66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7438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9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164"/>
            </a:lvl1pPr>
            <a:lvl2pPr marL="445801" indent="0">
              <a:buNone/>
              <a:defRPr sz="2736"/>
            </a:lvl2pPr>
            <a:lvl3pPr marL="891603" indent="0">
              <a:buNone/>
              <a:defRPr sz="2309"/>
            </a:lvl3pPr>
            <a:lvl4pPr marL="1337404" indent="0">
              <a:buNone/>
              <a:defRPr sz="1967"/>
            </a:lvl4pPr>
            <a:lvl5pPr marL="1783205" indent="0">
              <a:buNone/>
              <a:defRPr sz="1967"/>
            </a:lvl5pPr>
            <a:lvl6pPr marL="2229005" indent="0">
              <a:buNone/>
              <a:defRPr sz="1967"/>
            </a:lvl6pPr>
            <a:lvl7pPr marL="2674808" indent="0">
              <a:buNone/>
              <a:defRPr sz="1967"/>
            </a:lvl7pPr>
            <a:lvl8pPr marL="3120609" indent="0">
              <a:buNone/>
              <a:defRPr sz="1967"/>
            </a:lvl8pPr>
            <a:lvl9pPr marL="3566409" indent="0">
              <a:buNone/>
              <a:defRPr sz="1967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368"/>
            </a:lvl1pPr>
            <a:lvl2pPr marL="445801" indent="0">
              <a:buNone/>
              <a:defRPr sz="1197"/>
            </a:lvl2pPr>
            <a:lvl3pPr marL="891603" indent="0">
              <a:buNone/>
              <a:defRPr sz="941"/>
            </a:lvl3pPr>
            <a:lvl4pPr marL="1337404" indent="0">
              <a:buNone/>
              <a:defRPr sz="855"/>
            </a:lvl4pPr>
            <a:lvl5pPr marL="1783205" indent="0">
              <a:buNone/>
              <a:defRPr sz="855"/>
            </a:lvl5pPr>
            <a:lvl6pPr marL="2229005" indent="0">
              <a:buNone/>
              <a:defRPr sz="855"/>
            </a:lvl6pPr>
            <a:lvl7pPr marL="2674808" indent="0">
              <a:buNone/>
              <a:defRPr sz="855"/>
            </a:lvl7pPr>
            <a:lvl8pPr marL="3120609" indent="0">
              <a:buNone/>
              <a:defRPr sz="855"/>
            </a:lvl8pPr>
            <a:lvl9pPr marL="3566409" indent="0">
              <a:buNone/>
              <a:defRPr sz="85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369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20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113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676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4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3"/>
            <a:ext cx="7320689" cy="4829253"/>
          </a:xfrm>
        </p:spPr>
        <p:txBody>
          <a:bodyPr/>
          <a:lstStyle>
            <a:lvl1pPr marL="310752" indent="0">
              <a:buFontTx/>
              <a:buNone/>
              <a:defRPr b="1">
                <a:latin typeface="+mj-lt"/>
              </a:defRPr>
            </a:lvl1pPr>
            <a:lvl2pPr marL="308037" indent="2715">
              <a:defRPr>
                <a:latin typeface="+mj-lt"/>
              </a:defRPr>
            </a:lvl2pPr>
            <a:lvl3pPr marL="537369" indent="-222547">
              <a:tabLst/>
              <a:defRPr>
                <a:latin typeface="+mj-lt"/>
              </a:defRPr>
            </a:lvl3pPr>
            <a:lvl4pPr marL="0" indent="308037">
              <a:lnSpc>
                <a:spcPts val="1539"/>
              </a:lnSpc>
              <a:spcBef>
                <a:spcPts val="342"/>
              </a:spcBef>
              <a:defRPr>
                <a:latin typeface="+mj-lt"/>
              </a:defRPr>
            </a:lvl4pPr>
            <a:lvl5pPr>
              <a:lnSpc>
                <a:spcPts val="1539"/>
              </a:lnSpc>
              <a:spcBef>
                <a:spcPts val="34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78"/>
            <a:ext cx="923618" cy="376853"/>
          </a:xfrm>
          <a:prstGeom prst="rect">
            <a:avLst/>
          </a:prstGeom>
          <a:noFill/>
        </p:spPr>
        <p:txBody>
          <a:bodyPr wrap="square" lIns="78164" tIns="39082" rIns="78164" bIns="39082" rtlCol="0">
            <a:noAutofit/>
          </a:bodyPr>
          <a:lstStyle/>
          <a:p>
            <a:pPr defTabSz="891603"/>
            <a:endParaRPr lang="ru-RU" sz="1796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71"/>
            <a:ext cx="7337192" cy="1105803"/>
          </a:xfrm>
        </p:spPr>
        <p:txBody>
          <a:bodyPr/>
          <a:lstStyle>
            <a:lvl1pPr marL="0" marR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118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3"/>
            <a:ext cx="7320689" cy="4829253"/>
          </a:xfrm>
        </p:spPr>
        <p:txBody>
          <a:bodyPr/>
          <a:lstStyle>
            <a:lvl1pPr marL="310752" indent="0">
              <a:buFontTx/>
              <a:buNone/>
              <a:defRPr b="1">
                <a:latin typeface="+mj-lt"/>
              </a:defRPr>
            </a:lvl1pPr>
            <a:lvl2pPr marL="310752" indent="0">
              <a:defRPr>
                <a:latin typeface="+mj-lt"/>
              </a:defRPr>
            </a:lvl2pPr>
            <a:lvl3pPr marL="537369" indent="-222547">
              <a:defRPr>
                <a:latin typeface="+mj-lt"/>
              </a:defRPr>
            </a:lvl3pPr>
            <a:lvl4pPr marL="0" indent="308037">
              <a:defRPr>
                <a:latin typeface="+mj-lt"/>
              </a:defRPr>
            </a:lvl4pPr>
            <a:lvl5pPr marL="12267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71"/>
            <a:ext cx="7337901" cy="1105803"/>
          </a:xfrm>
        </p:spPr>
        <p:txBody>
          <a:bodyPr/>
          <a:lstStyle>
            <a:lvl1pPr marL="0" marR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662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1012506"/>
            <a:ext cx="7320689" cy="2024630"/>
          </a:xfrm>
        </p:spPr>
        <p:txBody>
          <a:bodyPr anchor="t"/>
          <a:lstStyle>
            <a:lvl1pPr algn="l">
              <a:defRPr sz="3933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3429720"/>
            <a:ext cx="7320689" cy="3006404"/>
          </a:xfrm>
        </p:spPr>
        <p:txBody>
          <a:bodyPr anchor="t"/>
          <a:lstStyle>
            <a:lvl1pPr marL="0" indent="0">
              <a:buNone/>
              <a:defRPr sz="1967">
                <a:solidFill>
                  <a:schemeClr val="tx1">
                    <a:tint val="75000"/>
                  </a:schemeClr>
                </a:solidFill>
              </a:defRPr>
            </a:lvl1pPr>
            <a:lvl2pPr marL="445801" indent="0">
              <a:buNone/>
              <a:defRPr sz="1796">
                <a:solidFill>
                  <a:schemeClr val="tx1">
                    <a:tint val="75000"/>
                  </a:schemeClr>
                </a:solidFill>
              </a:defRPr>
            </a:lvl2pPr>
            <a:lvl3pPr marL="891603" indent="0">
              <a:buNone/>
              <a:defRPr sz="1539">
                <a:solidFill>
                  <a:schemeClr val="tx1">
                    <a:tint val="75000"/>
                  </a:schemeClr>
                </a:solidFill>
              </a:defRPr>
            </a:lvl3pPr>
            <a:lvl4pPr marL="1337404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4pPr>
            <a:lvl5pPr marL="1783205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5pPr>
            <a:lvl6pPr marL="2229005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6pPr>
            <a:lvl7pPr marL="2674808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7pPr>
            <a:lvl8pPr marL="3120609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8pPr>
            <a:lvl9pPr marL="3566409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552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736"/>
            </a:lvl1pPr>
            <a:lvl2pPr>
              <a:defRPr sz="2309"/>
            </a:lvl2pPr>
            <a:lvl3pPr>
              <a:defRPr sz="1967"/>
            </a:lvl3pPr>
            <a:lvl4pPr>
              <a:defRPr sz="1796"/>
            </a:lvl4pPr>
            <a:lvl5pPr>
              <a:defRPr sz="1796"/>
            </a:lvl5pPr>
            <a:lvl6pPr>
              <a:defRPr sz="1796"/>
            </a:lvl6pPr>
            <a:lvl7pPr>
              <a:defRPr sz="1796"/>
            </a:lvl7pPr>
            <a:lvl8pPr>
              <a:defRPr sz="1796"/>
            </a:lvl8pPr>
            <a:lvl9pPr>
              <a:defRPr sz="179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1" y="1606871"/>
            <a:ext cx="3644897" cy="4695797"/>
          </a:xfrm>
        </p:spPr>
        <p:txBody>
          <a:bodyPr/>
          <a:lstStyle>
            <a:lvl1pPr>
              <a:defRPr sz="2736"/>
            </a:lvl1pPr>
            <a:lvl2pPr>
              <a:defRPr sz="2309"/>
            </a:lvl2pPr>
            <a:lvl3pPr>
              <a:defRPr sz="1967"/>
            </a:lvl3pPr>
            <a:lvl4pPr>
              <a:defRPr sz="1796"/>
            </a:lvl4pPr>
            <a:lvl5pPr>
              <a:defRPr sz="1796"/>
            </a:lvl5pPr>
            <a:lvl6pPr>
              <a:defRPr sz="1796"/>
            </a:lvl6pPr>
            <a:lvl7pPr>
              <a:defRPr sz="1796"/>
            </a:lvl7pPr>
            <a:lvl8pPr>
              <a:defRPr sz="1796"/>
            </a:lvl8pPr>
            <a:lvl9pPr>
              <a:defRPr sz="179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476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6" y="1606871"/>
            <a:ext cx="3674753" cy="568003"/>
          </a:xfrm>
        </p:spPr>
        <p:txBody>
          <a:bodyPr anchor="b"/>
          <a:lstStyle>
            <a:lvl1pPr marL="0" indent="0">
              <a:buNone/>
              <a:defRPr sz="2309" b="1"/>
            </a:lvl1pPr>
            <a:lvl2pPr marL="445801" indent="0">
              <a:buNone/>
              <a:defRPr sz="1967" b="1"/>
            </a:lvl2pPr>
            <a:lvl3pPr marL="891603" indent="0">
              <a:buNone/>
              <a:defRPr sz="1796" b="1"/>
            </a:lvl3pPr>
            <a:lvl4pPr marL="1337404" indent="0">
              <a:buNone/>
              <a:defRPr sz="1539" b="1"/>
            </a:lvl4pPr>
            <a:lvl5pPr marL="1783205" indent="0">
              <a:buNone/>
              <a:defRPr sz="1539" b="1"/>
            </a:lvl5pPr>
            <a:lvl6pPr marL="2229005" indent="0">
              <a:buNone/>
              <a:defRPr sz="1539" b="1"/>
            </a:lvl6pPr>
            <a:lvl7pPr marL="2674808" indent="0">
              <a:buNone/>
              <a:defRPr sz="1539" b="1"/>
            </a:lvl7pPr>
            <a:lvl8pPr marL="3120609" indent="0">
              <a:buNone/>
              <a:defRPr sz="1539" b="1"/>
            </a:lvl8pPr>
            <a:lvl9pPr marL="3566409" indent="0">
              <a:buNone/>
              <a:defRPr sz="153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6" y="2174876"/>
            <a:ext cx="3674753" cy="4261248"/>
          </a:xfrm>
        </p:spPr>
        <p:txBody>
          <a:bodyPr/>
          <a:lstStyle>
            <a:lvl1pPr>
              <a:defRPr sz="2309"/>
            </a:lvl1pPr>
            <a:lvl2pPr>
              <a:defRPr sz="1967"/>
            </a:lvl2pPr>
            <a:lvl3pPr>
              <a:defRPr sz="1796"/>
            </a:lvl3pPr>
            <a:lvl4pPr>
              <a:defRPr sz="1539"/>
            </a:lvl4pPr>
            <a:lvl5pPr>
              <a:defRPr sz="1539"/>
            </a:lvl5pPr>
            <a:lvl6pPr>
              <a:defRPr sz="1539"/>
            </a:lvl6pPr>
            <a:lvl7pPr>
              <a:defRPr sz="1539"/>
            </a:lvl7pPr>
            <a:lvl8pPr>
              <a:defRPr sz="1539"/>
            </a:lvl8pPr>
            <a:lvl9pPr>
              <a:defRPr sz="153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309" b="1"/>
            </a:lvl1pPr>
            <a:lvl2pPr marL="445801" indent="0">
              <a:buNone/>
              <a:defRPr sz="1967" b="1"/>
            </a:lvl2pPr>
            <a:lvl3pPr marL="891603" indent="0">
              <a:buNone/>
              <a:defRPr sz="1796" b="1"/>
            </a:lvl3pPr>
            <a:lvl4pPr marL="1337404" indent="0">
              <a:buNone/>
              <a:defRPr sz="1539" b="1"/>
            </a:lvl4pPr>
            <a:lvl5pPr marL="1783205" indent="0">
              <a:buNone/>
              <a:defRPr sz="1539" b="1"/>
            </a:lvl5pPr>
            <a:lvl6pPr marL="2229005" indent="0">
              <a:buNone/>
              <a:defRPr sz="1539" b="1"/>
            </a:lvl6pPr>
            <a:lvl7pPr marL="2674808" indent="0">
              <a:buNone/>
              <a:defRPr sz="1539" b="1"/>
            </a:lvl7pPr>
            <a:lvl8pPr marL="3120609" indent="0">
              <a:buNone/>
              <a:defRPr sz="1539" b="1"/>
            </a:lvl8pPr>
            <a:lvl9pPr marL="3566409" indent="0">
              <a:buNone/>
              <a:defRPr sz="153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309"/>
            </a:lvl1pPr>
            <a:lvl2pPr>
              <a:defRPr sz="1967"/>
            </a:lvl2pPr>
            <a:lvl3pPr>
              <a:defRPr sz="1796"/>
            </a:lvl3pPr>
            <a:lvl4pPr>
              <a:defRPr sz="1539"/>
            </a:lvl4pPr>
            <a:lvl5pPr>
              <a:defRPr sz="1539"/>
            </a:lvl5pPr>
            <a:lvl6pPr>
              <a:defRPr sz="1539"/>
            </a:lvl6pPr>
            <a:lvl7pPr>
              <a:defRPr sz="1539"/>
            </a:lvl7pPr>
            <a:lvl8pPr>
              <a:defRPr sz="1539"/>
            </a:lvl8pPr>
            <a:lvl9pPr>
              <a:defRPr sz="153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274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110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2309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51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0"/>
          </a:xfrm>
        </p:spPr>
        <p:txBody>
          <a:bodyPr anchor="b"/>
          <a:lstStyle>
            <a:lvl1pPr algn="l">
              <a:defRPr sz="19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164"/>
            </a:lvl1pPr>
            <a:lvl2pPr>
              <a:defRPr sz="2736"/>
            </a:lvl2pPr>
            <a:lvl3pPr>
              <a:defRPr sz="2309"/>
            </a:lvl3pPr>
            <a:lvl4pPr>
              <a:defRPr sz="1967"/>
            </a:lvl4pPr>
            <a:lvl5pPr>
              <a:defRPr sz="1967"/>
            </a:lvl5pPr>
            <a:lvl6pPr>
              <a:defRPr sz="1967"/>
            </a:lvl6pPr>
            <a:lvl7pPr>
              <a:defRPr sz="1967"/>
            </a:lvl7pPr>
            <a:lvl8pPr>
              <a:defRPr sz="1967"/>
            </a:lvl8pPr>
            <a:lvl9pPr>
              <a:defRPr sz="19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435100"/>
            <a:ext cx="3008313" cy="4691063"/>
          </a:xfrm>
        </p:spPr>
        <p:txBody>
          <a:bodyPr/>
          <a:lstStyle>
            <a:lvl1pPr marL="0" indent="0">
              <a:buNone/>
              <a:defRPr sz="1368"/>
            </a:lvl1pPr>
            <a:lvl2pPr marL="445801" indent="0">
              <a:buNone/>
              <a:defRPr sz="1197"/>
            </a:lvl2pPr>
            <a:lvl3pPr marL="891603" indent="0">
              <a:buNone/>
              <a:defRPr sz="941"/>
            </a:lvl3pPr>
            <a:lvl4pPr marL="1337404" indent="0">
              <a:buNone/>
              <a:defRPr sz="855"/>
            </a:lvl4pPr>
            <a:lvl5pPr marL="1783205" indent="0">
              <a:buNone/>
              <a:defRPr sz="855"/>
            </a:lvl5pPr>
            <a:lvl6pPr marL="2229005" indent="0">
              <a:buNone/>
              <a:defRPr sz="855"/>
            </a:lvl6pPr>
            <a:lvl7pPr marL="2674808" indent="0">
              <a:buNone/>
              <a:defRPr sz="855"/>
            </a:lvl7pPr>
            <a:lvl8pPr marL="3120609" indent="0">
              <a:buNone/>
              <a:defRPr sz="855"/>
            </a:lvl8pPr>
            <a:lvl9pPr marL="3566409" indent="0">
              <a:buNone/>
              <a:defRPr sz="85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80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5" y="490023"/>
            <a:ext cx="7343873" cy="1110281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5" y="1600200"/>
            <a:ext cx="7343873" cy="4835924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3"/>
            <a:ext cx="2133600" cy="365125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1603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53"/>
            <a:ext cx="2895600" cy="365125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1603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6041425"/>
            <a:ext cx="619711" cy="631834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2052"/>
              </a:lnSpc>
              <a:defRPr sz="2309">
                <a:solidFill>
                  <a:schemeClr val="bg1"/>
                </a:solidFill>
              </a:defRPr>
            </a:lvl1pPr>
          </a:lstStyle>
          <a:p>
            <a:pPr defTabSz="891603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91603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827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  <p:sldLayoutId id="2147483849" r:id="rId13"/>
  </p:sldLayoutIdLst>
  <p:hf hdr="0" ftr="0" dt="0"/>
  <p:txStyles>
    <p:titleStyle>
      <a:lvl1pPr algn="l" defTabSz="891603" rtl="0" eaLnBrk="1" latinLnBrk="0" hangingPunct="1">
        <a:lnSpc>
          <a:spcPts val="4445"/>
        </a:lnSpc>
        <a:spcBef>
          <a:spcPct val="0"/>
        </a:spcBef>
        <a:buNone/>
        <a:defRPr sz="3591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0752" indent="0" algn="l" defTabSz="891603" rtl="0" eaLnBrk="1" latinLnBrk="0" hangingPunct="1">
        <a:spcBef>
          <a:spcPct val="20000"/>
        </a:spcBef>
        <a:buFont typeface="+mj-lt"/>
        <a:buNone/>
        <a:defRPr sz="3164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0752" indent="0" algn="l" defTabSz="891603" rtl="0" eaLnBrk="1" latinLnBrk="0" hangingPunct="1">
        <a:spcBef>
          <a:spcPct val="20000"/>
        </a:spcBef>
        <a:buFont typeface="Arial" pitchFamily="34" charset="0"/>
        <a:buNone/>
        <a:defRPr sz="2052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09290" indent="-222547" algn="l" defTabSz="891603" rtl="0" eaLnBrk="1" latinLnBrk="0" hangingPunct="1">
        <a:spcBef>
          <a:spcPct val="20000"/>
        </a:spcBef>
        <a:buFont typeface="Arial" pitchFamily="34" charset="0"/>
        <a:buChar char="•"/>
        <a:defRPr sz="2052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08037" algn="just" defTabSz="891603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tabLst/>
        <a:defRPr sz="1368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26720" indent="0" algn="l" defTabSz="891603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defRPr sz="1197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451907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6pPr>
      <a:lvl7pPr marL="2897707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7pPr>
      <a:lvl8pPr marL="3343509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8pPr>
      <a:lvl9pPr marL="3789311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1pPr>
      <a:lvl2pPr marL="445801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2pPr>
      <a:lvl3pPr marL="891603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3pPr>
      <a:lvl4pPr marL="1337404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4pPr>
      <a:lvl5pPr marL="1783205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5pPr>
      <a:lvl6pPr marL="2229005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6pPr>
      <a:lvl7pPr marL="2674808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7pPr>
      <a:lvl8pPr marL="3120609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8pPr>
      <a:lvl9pPr marL="3566409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187624" y="2420888"/>
            <a:ext cx="6768752" cy="121771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177" tIns="39089" rIns="78177" bIns="39089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891603" eaLnBrk="1" hangingPunct="1"/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Федеральная налоговая служба</a:t>
            </a:r>
          </a:p>
          <a:p>
            <a:pPr algn="ctr" defTabSz="891603" eaLnBrk="1" hangingPunct="1"/>
            <a:endParaRPr lang="ru-RU" sz="800" b="1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 algn="ctr" defTabSz="891603" eaLnBrk="1" hangingPunct="1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Управление Федеральной налоговой службы </a:t>
            </a:r>
          </a:p>
          <a:p>
            <a:pPr algn="ctr" defTabSz="891603" eaLnBrk="1" hangingPunct="1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по Костромской области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11" name="TextBox 42"/>
          <p:cNvSpPr txBox="1">
            <a:spLocks noChangeArrowheads="1"/>
          </p:cNvSpPr>
          <p:nvPr/>
        </p:nvSpPr>
        <p:spPr bwMode="auto">
          <a:xfrm>
            <a:off x="1518332" y="3741555"/>
            <a:ext cx="6264696" cy="266426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177" tIns="39089" rIns="78177" bIns="39089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891603" eaLnBrk="1" hangingPunct="1"/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 defTabSz="891603" eaLnBrk="1" hangingPunct="1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«Типовые вопросы уменьшения налога </a:t>
            </a:r>
          </a:p>
          <a:p>
            <a:pPr algn="ctr" defTabSz="891603" eaLnBrk="1" hangingPunct="1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на расходы по приобретению  ККТ налогоплательщиками ЕНВД и ПСН»</a:t>
            </a:r>
          </a:p>
          <a:p>
            <a:pPr algn="ctr" defTabSz="891603" eaLnBrk="1" hangingPunct="1"/>
            <a:endParaRPr lang="ru-RU" sz="24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 defTabSz="891603" eaLnBrk="1" hangingPunct="1"/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ctr" defTabSz="891603" eaLnBrk="1" hangingPunct="1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2019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3" y="320884"/>
            <a:ext cx="1786415" cy="177087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332" y="4704356"/>
            <a:ext cx="485979" cy="18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120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993" y="956329"/>
            <a:ext cx="7638950" cy="128027"/>
          </a:xfrm>
          <a:prstGeom prst="rect">
            <a:avLst/>
          </a:prstGeom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17993" y="1556792"/>
            <a:ext cx="7506090" cy="4505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just" defTabSz="891603">
              <a:spcBef>
                <a:spcPct val="20000"/>
              </a:spcBef>
            </a:pPr>
            <a:r>
              <a:rPr lang="ru-RU" sz="2400" b="1" u="sng" dirty="0" smtClean="0"/>
              <a:t>ВОПРОС </a:t>
            </a:r>
            <a:r>
              <a:rPr lang="ru-RU" sz="2400" b="1" u="sng" dirty="0" smtClean="0"/>
              <a:t>6</a:t>
            </a:r>
            <a:r>
              <a:rPr lang="ru-RU" sz="2400" b="1" u="sng" dirty="0" smtClean="0">
                <a:latin typeface="+mj-lt"/>
              </a:rPr>
              <a:t>:</a:t>
            </a:r>
            <a:r>
              <a:rPr lang="ru-RU" sz="2400" b="1" dirty="0" smtClean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Вправе ли ИП применить налоговый вычет на расходы по приобретению ККТ </a:t>
            </a:r>
            <a:r>
              <a:rPr lang="ru-RU" sz="2400" dirty="0" smtClean="0">
                <a:latin typeface="+mj-lt"/>
              </a:rPr>
              <a:t>при </a:t>
            </a:r>
            <a:r>
              <a:rPr lang="ru-RU" sz="2400" dirty="0">
                <a:latin typeface="+mj-lt"/>
              </a:rPr>
              <a:t>условиях</a:t>
            </a:r>
            <a:r>
              <a:rPr lang="ru-RU" sz="2400" dirty="0" smtClean="0">
                <a:latin typeface="+mj-lt"/>
              </a:rPr>
              <a:t>:</a:t>
            </a:r>
          </a:p>
          <a:p>
            <a:pPr algn="just" defTabSz="891603">
              <a:spcBef>
                <a:spcPct val="20000"/>
              </a:spcBef>
            </a:pPr>
            <a:endParaRPr lang="ru-RU" sz="2400" dirty="0">
              <a:latin typeface="+mj-lt"/>
            </a:endParaRPr>
          </a:p>
          <a:p>
            <a:pPr marL="342900" indent="-342900" algn="just" defTabSz="891603">
              <a:spcBef>
                <a:spcPct val="20000"/>
              </a:spcBef>
              <a:buFontTx/>
              <a:buChar char="-"/>
            </a:pPr>
            <a:r>
              <a:rPr lang="ru-RU" sz="2400" dirty="0">
                <a:latin typeface="+mj-lt"/>
              </a:rPr>
              <a:t>15.03.2018 </a:t>
            </a:r>
            <a:r>
              <a:rPr lang="ru-RU" sz="2400" dirty="0" smtClean="0">
                <a:latin typeface="+mj-lt"/>
              </a:rPr>
              <a:t>- регистрация </a:t>
            </a:r>
            <a:r>
              <a:rPr lang="ru-RU" sz="2400" dirty="0">
                <a:latin typeface="+mj-lt"/>
              </a:rPr>
              <a:t>в качестве ИП в налоговом </a:t>
            </a:r>
            <a:r>
              <a:rPr lang="ru-RU" sz="2400" dirty="0" smtClean="0">
                <a:latin typeface="+mj-lt"/>
              </a:rPr>
              <a:t>органе</a:t>
            </a:r>
            <a:endParaRPr lang="ru-RU" sz="2400" dirty="0">
              <a:latin typeface="+mj-lt"/>
            </a:endParaRPr>
          </a:p>
          <a:p>
            <a:pPr marL="342900" indent="-342900" algn="just" defTabSz="891603">
              <a:spcBef>
                <a:spcPct val="20000"/>
              </a:spcBef>
              <a:buFontTx/>
              <a:buChar char="-"/>
            </a:pPr>
            <a:r>
              <a:rPr lang="ru-RU" sz="2400" dirty="0" smtClean="0">
                <a:latin typeface="+mj-lt"/>
              </a:rPr>
              <a:t>29.03.2018 - приобретение </a:t>
            </a:r>
            <a:r>
              <a:rPr lang="ru-RU" sz="2400" dirty="0">
                <a:latin typeface="+mj-lt"/>
              </a:rPr>
              <a:t>и подключение онлайн-кассы  </a:t>
            </a:r>
            <a:endParaRPr lang="ru-RU" sz="2400" dirty="0" smtClean="0">
              <a:latin typeface="+mj-lt"/>
            </a:endParaRPr>
          </a:p>
          <a:p>
            <a:pPr marL="342900" indent="-342900" algn="just" defTabSz="891603">
              <a:spcBef>
                <a:spcPct val="20000"/>
              </a:spcBef>
              <a:buFontTx/>
              <a:buChar char="-"/>
            </a:pPr>
            <a:r>
              <a:rPr lang="ru-RU" sz="2400" dirty="0" smtClean="0">
                <a:latin typeface="+mj-lt"/>
              </a:rPr>
              <a:t>18.04.2018 - заявление </a:t>
            </a:r>
            <a:r>
              <a:rPr lang="ru-RU" sz="2400" dirty="0">
                <a:latin typeface="+mj-lt"/>
              </a:rPr>
              <a:t>ИП о применении ЕНВД </a:t>
            </a:r>
            <a:endParaRPr lang="ru-RU" sz="2400" dirty="0" smtClean="0">
              <a:latin typeface="+mj-lt"/>
            </a:endParaRPr>
          </a:p>
          <a:p>
            <a:pPr marL="342900" indent="-342900" algn="just" defTabSz="891603">
              <a:spcBef>
                <a:spcPct val="20000"/>
              </a:spcBef>
              <a:buFontTx/>
              <a:buChar char="-"/>
            </a:pPr>
            <a:endParaRPr lang="ru-RU" sz="2400" b="1" u="sng" dirty="0">
              <a:latin typeface="+mj-lt"/>
            </a:endParaRPr>
          </a:p>
          <a:p>
            <a:pPr algn="just" defTabSz="891603">
              <a:spcBef>
                <a:spcPct val="20000"/>
              </a:spcBef>
            </a:pPr>
            <a:r>
              <a:rPr lang="ru-RU" sz="2400" b="1" u="sng" dirty="0" smtClean="0">
                <a:latin typeface="+mj-lt"/>
              </a:rPr>
              <a:t>ОТВЕТ</a:t>
            </a:r>
            <a:r>
              <a:rPr lang="ru-RU" sz="2400" b="1" u="sng" dirty="0">
                <a:latin typeface="+mj-lt"/>
              </a:rPr>
              <a:t>:</a:t>
            </a:r>
            <a:r>
              <a:rPr lang="ru-RU" sz="2400" b="1" dirty="0">
                <a:latin typeface="+mj-lt"/>
              </a:rPr>
              <a:t> </a:t>
            </a:r>
            <a:r>
              <a:rPr lang="ru-RU" sz="2400" dirty="0">
                <a:latin typeface="+mj-lt"/>
              </a:rPr>
              <a:t>В указанном случае ИП вправе применить вычет на расходы по приобретению ККТ</a:t>
            </a:r>
            <a:r>
              <a:rPr lang="ru-RU" sz="2400" dirty="0" smtClean="0">
                <a:latin typeface="+mj-lt"/>
              </a:rPr>
              <a:t>.</a:t>
            </a:r>
            <a:endParaRPr lang="ru-RU" sz="2400" dirty="0"/>
          </a:p>
        </p:txBody>
      </p:sp>
      <p:sp>
        <p:nvSpPr>
          <p:cNvPr id="9" name="Заголовок 4"/>
          <p:cNvSpPr txBox="1">
            <a:spLocks noGrp="1"/>
          </p:cNvSpPr>
          <p:nvPr>
            <p:ph type="title"/>
          </p:nvPr>
        </p:nvSpPr>
        <p:spPr>
          <a:xfrm>
            <a:off x="685286" y="435791"/>
            <a:ext cx="7337190" cy="536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Типовые ситуации</a:t>
            </a:r>
            <a:endParaRPr lang="ru-RU" sz="28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653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993" y="956329"/>
            <a:ext cx="7638950" cy="128027"/>
          </a:xfrm>
          <a:prstGeom prst="rect">
            <a:avLst/>
          </a:prstGeom>
        </p:spPr>
      </p:pic>
      <p:sp>
        <p:nvSpPr>
          <p:cNvPr id="9" name="Заголовок 4"/>
          <p:cNvSpPr txBox="1">
            <a:spLocks noGrp="1"/>
          </p:cNvSpPr>
          <p:nvPr>
            <p:ph type="title"/>
          </p:nvPr>
        </p:nvSpPr>
        <p:spPr>
          <a:xfrm>
            <a:off x="685286" y="435791"/>
            <a:ext cx="7337190" cy="536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Типовые ситуации</a:t>
            </a:r>
            <a:endParaRPr lang="ru-RU" sz="28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322" y="1196752"/>
            <a:ext cx="8208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 smtClean="0"/>
              <a:t>ВОПРОС 7:</a:t>
            </a:r>
            <a:r>
              <a:rPr lang="ru-RU" sz="2400" dirty="0" smtClean="0"/>
              <a:t> </a:t>
            </a:r>
            <a:r>
              <a:rPr lang="ru-RU" sz="2400" dirty="0"/>
              <a:t>Учитываются ли ИП при получении вычетов по ЕНВД (ПСН) в составе расходов на приобретение ККТ затраты по услуге «</a:t>
            </a:r>
            <a:r>
              <a:rPr lang="ru-RU" sz="2400" dirty="0" smtClean="0"/>
              <a:t>Регистрация </a:t>
            </a:r>
            <a:r>
              <a:rPr lang="ru-RU" sz="2400" dirty="0"/>
              <a:t>ККТ в личном кабинете на сайте ФНС в офисе (при наличии КЭП Заказчика)», оказанной организацией продавцом ККТ?</a:t>
            </a:r>
          </a:p>
          <a:p>
            <a:pPr algn="just"/>
            <a:r>
              <a:rPr lang="ru-RU" sz="2400" b="1" dirty="0" smtClean="0"/>
              <a:t>     </a:t>
            </a:r>
          </a:p>
          <a:p>
            <a:pPr algn="just"/>
            <a:r>
              <a:rPr lang="ru-RU" sz="2400" b="1" u="sng" dirty="0" smtClean="0"/>
              <a:t>ОТВЕТ:</a:t>
            </a:r>
            <a:r>
              <a:rPr lang="ru-RU" sz="2400" dirty="0" smtClean="0"/>
              <a:t> Затраты </a:t>
            </a:r>
            <a:r>
              <a:rPr lang="ru-RU" sz="2400" dirty="0"/>
              <a:t>за услуги по «Регистрации ККТ в личном кабинете на сайте ФНС в </a:t>
            </a:r>
            <a:r>
              <a:rPr lang="ru-RU" sz="2400" dirty="0" smtClean="0"/>
              <a:t>офисе» </a:t>
            </a:r>
            <a:r>
              <a:rPr lang="ru-RU" sz="2400" dirty="0"/>
              <a:t>не относятся к расходам по приобретению и приведению (модернизации) ККТ в соответствие с требованиями, предъявляемыми ст.4 Федерального закона Российской Федерации от 22.05.2003 № 54-ФЗ и, соответственно, не подлежит включению в сумму расходов по приобретению ККТ, уменьшающих сумму исчисленного налога на ЕНВД.</a:t>
            </a:r>
          </a:p>
        </p:txBody>
      </p:sp>
    </p:spTree>
    <p:extLst>
      <p:ext uri="{BB962C8B-B14F-4D97-AF65-F5344CB8AC3E}">
        <p14:creationId xmlns:p14="http://schemas.microsoft.com/office/powerpoint/2010/main" val="398986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993" y="956329"/>
            <a:ext cx="7638950" cy="128027"/>
          </a:xfrm>
          <a:prstGeom prst="rect">
            <a:avLst/>
          </a:prstGeom>
        </p:spPr>
      </p:pic>
      <p:sp>
        <p:nvSpPr>
          <p:cNvPr id="9" name="Заголовок 4"/>
          <p:cNvSpPr txBox="1">
            <a:spLocks noGrp="1"/>
          </p:cNvSpPr>
          <p:nvPr>
            <p:ph type="title"/>
          </p:nvPr>
        </p:nvSpPr>
        <p:spPr>
          <a:xfrm>
            <a:off x="685286" y="435791"/>
            <a:ext cx="7337190" cy="536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Типовые ситуации</a:t>
            </a:r>
            <a:endParaRPr lang="ru-RU" sz="28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85849" y="1093576"/>
            <a:ext cx="801859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u="sng" dirty="0" smtClean="0"/>
              <a:t>ВОПРОС 8:</a:t>
            </a:r>
            <a:r>
              <a:rPr lang="ru-RU" sz="2000" b="1" dirty="0" smtClean="0"/>
              <a:t> </a:t>
            </a:r>
            <a:r>
              <a:rPr lang="ru-RU" sz="2000" dirty="0"/>
              <a:t>П</a:t>
            </a:r>
            <a:r>
              <a:rPr lang="ru-RU" sz="2000" dirty="0" smtClean="0"/>
              <a:t>оложен ли ИП</a:t>
            </a:r>
            <a:r>
              <a:rPr lang="ru-RU" sz="2000" dirty="0"/>
              <a:t>, </a:t>
            </a:r>
            <a:r>
              <a:rPr lang="ru-RU" sz="2000" dirty="0" smtClean="0"/>
              <a:t>ведущему </a:t>
            </a:r>
            <a:r>
              <a:rPr lang="ru-RU" sz="2000" dirty="0"/>
              <a:t>бизнес в сфере розничной </a:t>
            </a:r>
            <a:r>
              <a:rPr lang="ru-RU" sz="2000" dirty="0" smtClean="0"/>
              <a:t>торговли, заключившему </a:t>
            </a:r>
            <a:r>
              <a:rPr lang="ru-RU" sz="2000" dirty="0"/>
              <a:t>трудовой договор с работником после 01.07.2018 и </a:t>
            </a:r>
            <a:r>
              <a:rPr lang="ru-RU" sz="2000" dirty="0" smtClean="0"/>
              <a:t>после </a:t>
            </a:r>
            <a:r>
              <a:rPr lang="ru-RU" sz="2000" dirty="0"/>
              <a:t>этого </a:t>
            </a:r>
            <a:r>
              <a:rPr lang="ru-RU" sz="2000" dirty="0" smtClean="0"/>
              <a:t>зарегистрировавшего </a:t>
            </a:r>
            <a:r>
              <a:rPr lang="ru-RU" sz="2000" dirty="0"/>
              <a:t>ККТ в инспекции, "кассовый" </a:t>
            </a:r>
            <a:r>
              <a:rPr lang="ru-RU" sz="2000" dirty="0" smtClean="0"/>
              <a:t>вычет.</a:t>
            </a:r>
            <a:endParaRPr lang="ru-RU" sz="2000" dirty="0" smtClean="0"/>
          </a:p>
          <a:p>
            <a:pPr algn="just"/>
            <a:endParaRPr lang="ru-RU" sz="1600" b="1" u="sng" dirty="0" smtClean="0"/>
          </a:p>
          <a:p>
            <a:pPr algn="just"/>
            <a:r>
              <a:rPr lang="ru-RU" sz="2000" b="1" u="sng" dirty="0" smtClean="0"/>
              <a:t>ОТВЕТ:</a:t>
            </a:r>
            <a:r>
              <a:rPr lang="ru-RU" sz="2000" dirty="0" smtClean="0"/>
              <a:t> ИП </a:t>
            </a:r>
            <a:r>
              <a:rPr lang="ru-RU" sz="2000" dirty="0"/>
              <a:t>на ЕНВД вправе воспользоваться налоговым вычетом в сумме расходов на покупку ККТ, если касса зарегистрирована в </a:t>
            </a:r>
            <a:r>
              <a:rPr lang="ru-RU" sz="2000" dirty="0" smtClean="0"/>
              <a:t>инспекции </a:t>
            </a:r>
            <a:r>
              <a:rPr lang="ru-RU" sz="2000" dirty="0"/>
              <a:t>в период с 01.02.2017 до 01.07.2019. </a:t>
            </a:r>
            <a:r>
              <a:rPr lang="ru-RU" sz="2000" dirty="0" smtClean="0"/>
              <a:t>Однако </a:t>
            </a:r>
            <a:r>
              <a:rPr lang="ru-RU" sz="2000" dirty="0"/>
              <a:t>если </a:t>
            </a:r>
            <a:r>
              <a:rPr lang="ru-RU" sz="2000" dirty="0" smtClean="0"/>
              <a:t>ИП </a:t>
            </a:r>
            <a:r>
              <a:rPr lang="ru-RU" sz="2000" dirty="0"/>
              <a:t>имеет наемных работников и ведет деятельность в сфере розничной торговли или общественного питания, то </a:t>
            </a:r>
            <a:r>
              <a:rPr lang="ru-RU" sz="2000" dirty="0" smtClean="0"/>
              <a:t>вычет по ККТ </a:t>
            </a:r>
            <a:r>
              <a:rPr lang="ru-RU" sz="2000" dirty="0"/>
              <a:t>ему предоставляется при условии регистрации кассы до 01.07.2018.</a:t>
            </a:r>
          </a:p>
          <a:p>
            <a:pPr algn="just"/>
            <a:r>
              <a:rPr lang="ru-RU" sz="2000" dirty="0" smtClean="0"/>
              <a:t>       Так </a:t>
            </a:r>
            <a:r>
              <a:rPr lang="ru-RU" sz="2000" dirty="0"/>
              <a:t>вот, если ИП, ведущий бизнес в сфере розничной торговли или общепита, заключил трудовой договор с работником после 01.07.2018 и уже после этого зарегистрировал ККТ в инспекции, "кассовый" вычет ему не положен вовсе. Ведь получается, что на дату регистрации кассы у него уже был действующий трудовой договор, а срок, до которого нужно было зарегистрировать ККТ, чтобы получить вычет, пропущен.</a:t>
            </a:r>
          </a:p>
        </p:txBody>
      </p:sp>
    </p:spTree>
    <p:extLst>
      <p:ext uri="{BB962C8B-B14F-4D97-AF65-F5344CB8AC3E}">
        <p14:creationId xmlns:p14="http://schemas.microsoft.com/office/powerpoint/2010/main" val="276498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18453" y="6052051"/>
            <a:ext cx="625341" cy="631834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543409" y="506931"/>
            <a:ext cx="8277063" cy="905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0" dirty="0">
                <a:solidFill>
                  <a:schemeClr val="tx1"/>
                </a:solidFill>
                <a:latin typeface="+mj-lt"/>
              </a:rPr>
              <a:t>Условия уменьшения налога на расходы </a:t>
            </a:r>
            <a:r>
              <a:rPr lang="ru-RU" sz="2600" b="0" dirty="0" smtClean="0">
                <a:solidFill>
                  <a:schemeClr val="tx1"/>
                </a:solidFill>
                <a:latin typeface="+mj-lt"/>
              </a:rPr>
              <a:t>по </a:t>
            </a:r>
            <a:r>
              <a:rPr lang="ru-RU" sz="2600" b="0" dirty="0">
                <a:solidFill>
                  <a:schemeClr val="tx1"/>
                </a:solidFill>
                <a:latin typeface="+mj-lt"/>
              </a:rPr>
              <a:t>приобретению  ККТ налогоплательщиками </a:t>
            </a:r>
            <a:r>
              <a:rPr lang="ru-RU" sz="2600" b="0" dirty="0" smtClean="0">
                <a:solidFill>
                  <a:schemeClr val="tx1"/>
                </a:solidFill>
                <a:latin typeface="+mj-lt"/>
              </a:rPr>
              <a:t>ЕНВД и ПСН</a:t>
            </a:r>
            <a:endParaRPr lang="ru-RU" sz="2600" b="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82962" y="1412438"/>
            <a:ext cx="8065502" cy="0"/>
          </a:xfrm>
          <a:prstGeom prst="line">
            <a:avLst/>
          </a:prstGeom>
          <a:ln w="127000" cmpd="thickThin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67545" y="1474459"/>
            <a:ext cx="8064896" cy="505088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850" noProof="0" dirty="0" smtClean="0">
                <a:ea typeface="+mj-ea"/>
                <a:cs typeface="+mj-cs"/>
              </a:rPr>
              <a:t>      Право на уменьшение налога имеют индивидуальные предприниматели, уплачивающие ЕНВД или ПСН. </a:t>
            </a:r>
          </a:p>
          <a:p>
            <a:pPr marL="0" marR="0" indent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850" baseline="0" noProof="0" dirty="0">
              <a:ea typeface="+mj-ea"/>
              <a:cs typeface="+mj-cs"/>
            </a:endParaRPr>
          </a:p>
          <a:p>
            <a:pPr marL="0" marR="0" indent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50" i="0" u="none" strike="noStrike" kern="1200" cap="none" spc="0" normalizeH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      ККТ должна быть зарегистрирована в налоговом органе:</a:t>
            </a:r>
          </a:p>
          <a:p>
            <a:pPr algn="just" defTabSz="1043056">
              <a:spcBef>
                <a:spcPct val="0"/>
              </a:spcBef>
            </a:pPr>
            <a:r>
              <a:rPr lang="ru-RU" sz="1850" i="1" noProof="0" dirty="0" smtClean="0">
                <a:ea typeface="+mj-ea"/>
                <a:cs typeface="+mj-cs"/>
              </a:rPr>
              <a:t>      1) Индивидуальными предпринимателями, осуществляющими торговлю и (или) услуги общественного </a:t>
            </a:r>
            <a:r>
              <a:rPr lang="ru-RU" sz="1850" i="1" dirty="0" smtClean="0">
                <a:ea typeface="+mj-ea"/>
                <a:cs typeface="+mj-cs"/>
              </a:rPr>
              <a:t>питания и имеющими работников - с </a:t>
            </a:r>
            <a:r>
              <a:rPr lang="ru-RU" sz="1850" i="1" dirty="0">
                <a:ea typeface="+mj-ea"/>
                <a:cs typeface="+mj-cs"/>
              </a:rPr>
              <a:t>1 февраля 2017 года до 1 июля 2018 </a:t>
            </a:r>
            <a:r>
              <a:rPr lang="ru-RU" sz="1850" i="1" dirty="0" smtClean="0">
                <a:ea typeface="+mj-ea"/>
                <a:cs typeface="+mj-cs"/>
              </a:rPr>
              <a:t>года. </a:t>
            </a:r>
          </a:p>
          <a:p>
            <a:pPr marR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1850" i="1" dirty="0" smtClean="0"/>
              <a:t>       Налог уменьшается за налоговые периоды 2018 года; </a:t>
            </a:r>
          </a:p>
          <a:p>
            <a:pPr algn="just" defTabSz="1043056">
              <a:spcBef>
                <a:spcPct val="0"/>
              </a:spcBef>
            </a:pPr>
            <a:r>
              <a:rPr lang="ru-RU" sz="1850" i="1" dirty="0" smtClean="0"/>
              <a:t>      2) </a:t>
            </a:r>
            <a:r>
              <a:rPr lang="ru-RU" sz="1850" i="1" dirty="0">
                <a:ea typeface="+mj-ea"/>
                <a:cs typeface="+mj-cs"/>
              </a:rPr>
              <a:t>Индивидуальными предпринимателями, </a:t>
            </a:r>
            <a:r>
              <a:rPr lang="ru-RU" sz="1850" i="1" dirty="0" smtClean="0">
                <a:ea typeface="+mj-ea"/>
                <a:cs typeface="+mj-cs"/>
              </a:rPr>
              <a:t>не перечисленными </a:t>
            </a:r>
            <a:r>
              <a:rPr lang="ru-RU" sz="1850" i="1" dirty="0">
                <a:ea typeface="+mj-ea"/>
                <a:cs typeface="+mj-cs"/>
              </a:rPr>
              <a:t>в пункте </a:t>
            </a:r>
            <a:r>
              <a:rPr lang="ru-RU" sz="1850" i="1" dirty="0" smtClean="0">
                <a:ea typeface="+mj-ea"/>
                <a:cs typeface="+mj-cs"/>
              </a:rPr>
              <a:t>1 - с 1 февраля 2017 года до 1 июля 2019 года.</a:t>
            </a:r>
          </a:p>
          <a:p>
            <a:pPr marR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1850" i="1" dirty="0" smtClean="0">
                <a:ea typeface="+mj-ea"/>
                <a:cs typeface="+mj-cs"/>
              </a:rPr>
              <a:t>       Налог уменьшается за налоговые периоды 2018 - 2019 годов.</a:t>
            </a:r>
          </a:p>
          <a:p>
            <a:pPr marR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lang="ru-RU" sz="1850" dirty="0">
              <a:ea typeface="+mj-ea"/>
              <a:cs typeface="+mj-cs"/>
            </a:endParaRPr>
          </a:p>
          <a:p>
            <a:pPr marR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1850" dirty="0" smtClean="0">
                <a:ea typeface="+mj-ea"/>
                <a:cs typeface="+mj-cs"/>
              </a:rPr>
              <a:t>      Уменьшение налога производится не ранее налогового периода, в котором индивидуальным предпринимателем зарегистрирована соответствующая ККТ.</a:t>
            </a:r>
          </a:p>
          <a:p>
            <a:pPr marR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lang="ru-RU" sz="1850" dirty="0">
              <a:ea typeface="+mj-ea"/>
              <a:cs typeface="+mj-cs"/>
            </a:endParaRPr>
          </a:p>
          <a:p>
            <a:pPr marR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1850" dirty="0" smtClean="0">
                <a:ea typeface="+mj-ea"/>
                <a:cs typeface="+mj-cs"/>
              </a:rPr>
              <a:t>       ККТ должна применяться для использования при осуществлении расчетов в ходе предпринимательской деятельности, облагаемой ЕНВД или ПСН.</a:t>
            </a:r>
          </a:p>
        </p:txBody>
      </p:sp>
    </p:spTree>
    <p:extLst>
      <p:ext uri="{BB962C8B-B14F-4D97-AF65-F5344CB8AC3E}">
        <p14:creationId xmlns:p14="http://schemas.microsoft.com/office/powerpoint/2010/main" val="310186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18453" y="6052051"/>
            <a:ext cx="625341" cy="631834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543409" y="506931"/>
            <a:ext cx="8277063" cy="905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0" dirty="0">
                <a:solidFill>
                  <a:schemeClr val="tx1"/>
                </a:solidFill>
                <a:latin typeface="+mj-lt"/>
              </a:rPr>
              <a:t>Условия уменьшения налога на расходы </a:t>
            </a:r>
            <a:r>
              <a:rPr lang="ru-RU" sz="2600" b="0" dirty="0" smtClean="0">
                <a:solidFill>
                  <a:schemeClr val="tx1"/>
                </a:solidFill>
                <a:latin typeface="+mj-lt"/>
              </a:rPr>
              <a:t>по </a:t>
            </a:r>
            <a:r>
              <a:rPr lang="ru-RU" sz="2600" b="0" dirty="0">
                <a:solidFill>
                  <a:schemeClr val="tx1"/>
                </a:solidFill>
                <a:latin typeface="+mj-lt"/>
              </a:rPr>
              <a:t>приобретению  ККТ налогоплательщиками </a:t>
            </a:r>
            <a:r>
              <a:rPr lang="ru-RU" sz="2600" b="0" dirty="0" smtClean="0">
                <a:solidFill>
                  <a:schemeClr val="tx1"/>
                </a:solidFill>
                <a:latin typeface="+mj-lt"/>
              </a:rPr>
              <a:t>ЕНВД и ПСН</a:t>
            </a:r>
            <a:endParaRPr lang="ru-RU" sz="2600" b="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82962" y="1412438"/>
            <a:ext cx="8065502" cy="0"/>
          </a:xfrm>
          <a:prstGeom prst="line">
            <a:avLst/>
          </a:prstGeom>
          <a:ln w="127000" cmpd="thickThin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39552" y="1412438"/>
            <a:ext cx="7992888" cy="511290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>
              <a:spcBef>
                <a:spcPct val="0"/>
              </a:spcBef>
            </a:pPr>
            <a:r>
              <a:rPr lang="ru-RU" sz="1850" dirty="0">
                <a:ea typeface="+mj-ea"/>
                <a:cs typeface="+mj-cs"/>
              </a:rPr>
              <a:t>        В расходах уменьшающих налог по приобретению ККТ налогоплательщиками ЕНВД и ПСН учитываются </a:t>
            </a:r>
            <a:r>
              <a:rPr lang="ru-RU" sz="1850" dirty="0" smtClean="0">
                <a:ea typeface="+mj-ea"/>
                <a:cs typeface="+mj-cs"/>
              </a:rPr>
              <a:t>затраты </a:t>
            </a:r>
            <a:r>
              <a:rPr lang="ru-RU" sz="1850" dirty="0">
                <a:ea typeface="+mj-ea"/>
                <a:cs typeface="+mj-cs"/>
              </a:rPr>
              <a:t>в сумме не более 18 000 руб. на каждый экземпляр ККТ</a:t>
            </a:r>
            <a:r>
              <a:rPr lang="ru-RU" sz="1850" dirty="0" smtClean="0">
                <a:ea typeface="+mj-ea"/>
                <a:cs typeface="+mj-cs"/>
              </a:rPr>
              <a:t>.</a:t>
            </a:r>
          </a:p>
          <a:p>
            <a:pPr algn="just" defTabSz="1043056">
              <a:spcBef>
                <a:spcPct val="0"/>
              </a:spcBef>
            </a:pPr>
            <a:r>
              <a:rPr lang="ru-RU" sz="1850" dirty="0">
                <a:ea typeface="+mj-ea"/>
                <a:cs typeface="+mj-cs"/>
              </a:rPr>
              <a:t> </a:t>
            </a:r>
            <a:r>
              <a:rPr lang="ru-RU" sz="1850" dirty="0" smtClean="0">
                <a:ea typeface="+mj-ea"/>
                <a:cs typeface="+mj-cs"/>
              </a:rPr>
              <a:t>      </a:t>
            </a:r>
          </a:p>
          <a:p>
            <a:pPr algn="just" defTabSz="1043056">
              <a:spcBef>
                <a:spcPct val="0"/>
              </a:spcBef>
            </a:pPr>
            <a:r>
              <a:rPr lang="ru-RU" sz="1850" dirty="0">
                <a:ea typeface="+mj-ea"/>
                <a:cs typeface="+mj-cs"/>
              </a:rPr>
              <a:t> </a:t>
            </a:r>
            <a:r>
              <a:rPr lang="ru-RU" sz="1850" dirty="0" smtClean="0">
                <a:ea typeface="+mj-ea"/>
                <a:cs typeface="+mj-cs"/>
              </a:rPr>
              <a:t>      В сумму расходов включаются затраты</a:t>
            </a:r>
            <a:r>
              <a:rPr lang="ru-RU" sz="1850" dirty="0">
                <a:ea typeface="+mj-ea"/>
                <a:cs typeface="+mj-cs"/>
              </a:rPr>
              <a:t>:</a:t>
            </a:r>
            <a:endParaRPr lang="ru-RU" sz="1850" dirty="0" smtClean="0">
              <a:ea typeface="+mj-ea"/>
              <a:cs typeface="+mj-cs"/>
            </a:endParaRPr>
          </a:p>
          <a:p>
            <a:pPr algn="just" defTabSz="1043056">
              <a:spcBef>
                <a:spcPct val="0"/>
              </a:spcBef>
            </a:pPr>
            <a:r>
              <a:rPr lang="ru-RU" sz="1850" dirty="0" smtClean="0">
                <a:ea typeface="+mj-ea"/>
                <a:cs typeface="+mj-cs"/>
              </a:rPr>
              <a:t>        - на покупку ККТ, фискального накопителя, необходимого программного обеспечения,</a:t>
            </a:r>
          </a:p>
          <a:p>
            <a:pPr algn="just" defTabSz="1043056">
              <a:spcBef>
                <a:spcPct val="0"/>
              </a:spcBef>
            </a:pPr>
            <a:r>
              <a:rPr lang="ru-RU" sz="1850" dirty="0">
                <a:ea typeface="+mj-ea"/>
                <a:cs typeface="+mj-cs"/>
              </a:rPr>
              <a:t> </a:t>
            </a:r>
            <a:r>
              <a:rPr lang="ru-RU" sz="1850" dirty="0" smtClean="0">
                <a:ea typeface="+mj-ea"/>
                <a:cs typeface="+mj-cs"/>
              </a:rPr>
              <a:t>       - на выполнение сопутствующих работ и оказание услуг (услуг по настройке ККТ и прочих), в том числе затраты на приведение ККТ в соответствие с требованиями, предъявляемыми Федеральным законом Российской Федерации от 22.05.2003 № 54-ФЗ «О применении контрольно-кассовой техники при осуществлении наличных денежных расчетов и (или) расчетов с использованием электронных средств платежа</a:t>
            </a:r>
            <a:r>
              <a:rPr lang="ru-RU" sz="1850" dirty="0">
                <a:ea typeface="+mj-ea"/>
                <a:cs typeface="+mj-cs"/>
              </a:rPr>
              <a:t>». </a:t>
            </a:r>
            <a:endParaRPr lang="ru-RU" sz="1850" dirty="0" smtClean="0">
              <a:ea typeface="+mj-ea"/>
              <a:cs typeface="+mj-cs"/>
            </a:endParaRPr>
          </a:p>
          <a:p>
            <a:pPr algn="just" defTabSz="1043056">
              <a:spcBef>
                <a:spcPct val="0"/>
              </a:spcBef>
            </a:pPr>
            <a:endParaRPr lang="ru-RU" sz="1400" dirty="0">
              <a:ea typeface="+mj-ea"/>
              <a:cs typeface="+mj-cs"/>
            </a:endParaRPr>
          </a:p>
          <a:p>
            <a:pPr algn="just" defTabSz="1043056">
              <a:spcBef>
                <a:spcPct val="0"/>
              </a:spcBef>
            </a:pPr>
            <a:r>
              <a:rPr lang="ru-RU" sz="1850" dirty="0" smtClean="0">
                <a:ea typeface="+mj-ea"/>
                <a:cs typeface="+mj-cs"/>
              </a:rPr>
              <a:t>        Расходы </a:t>
            </a:r>
            <a:r>
              <a:rPr lang="ru-RU" sz="1850" dirty="0">
                <a:ea typeface="+mj-ea"/>
                <a:cs typeface="+mj-cs"/>
              </a:rPr>
              <a:t>по приобретению </a:t>
            </a:r>
            <a:r>
              <a:rPr lang="ru-RU" sz="1850" dirty="0" smtClean="0">
                <a:ea typeface="+mj-ea"/>
                <a:cs typeface="+mj-cs"/>
              </a:rPr>
              <a:t>ККК </a:t>
            </a:r>
            <a:r>
              <a:rPr lang="ru-RU" sz="1850" dirty="0">
                <a:ea typeface="+mj-ea"/>
                <a:cs typeface="+mj-cs"/>
              </a:rPr>
              <a:t>не учитываются налогоплательщиками ЕНВД и </a:t>
            </a:r>
            <a:r>
              <a:rPr lang="ru-RU" sz="1850" dirty="0" smtClean="0">
                <a:ea typeface="+mj-ea"/>
                <a:cs typeface="+mj-cs"/>
              </a:rPr>
              <a:t>ПСН при </a:t>
            </a:r>
            <a:r>
              <a:rPr lang="ru-RU" sz="1850" dirty="0">
                <a:ea typeface="+mj-ea"/>
                <a:cs typeface="+mj-cs"/>
              </a:rPr>
              <a:t>исчислении </a:t>
            </a:r>
            <a:r>
              <a:rPr lang="ru-RU" sz="1850" dirty="0" smtClean="0">
                <a:ea typeface="+mj-ea"/>
                <a:cs typeface="+mj-cs"/>
              </a:rPr>
              <a:t>налога, </a:t>
            </a:r>
            <a:r>
              <a:rPr lang="ru-RU" sz="1850" dirty="0">
                <a:ea typeface="+mj-ea"/>
                <a:cs typeface="+mj-cs"/>
              </a:rPr>
              <a:t>если были учтены при исчислении налогов, уплачиваемых в связи с применением иных режимов налогообложения</a:t>
            </a:r>
            <a:r>
              <a:rPr lang="ru-RU" sz="1850" dirty="0" smtClean="0">
                <a:ea typeface="+mj-ea"/>
                <a:cs typeface="+mj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916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18453" y="6052051"/>
            <a:ext cx="625341" cy="631834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577181" y="263326"/>
            <a:ext cx="8277063" cy="905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0" dirty="0" smtClean="0">
                <a:solidFill>
                  <a:schemeClr val="tx1"/>
                </a:solidFill>
                <a:latin typeface="+mj-lt"/>
              </a:rPr>
              <a:t>Порядок </a:t>
            </a:r>
            <a:r>
              <a:rPr lang="ru-RU" sz="2600" b="0" dirty="0">
                <a:solidFill>
                  <a:schemeClr val="tx1"/>
                </a:solidFill>
                <a:latin typeface="+mj-lt"/>
              </a:rPr>
              <a:t>уменьшения налога на расходы </a:t>
            </a:r>
            <a:r>
              <a:rPr lang="ru-RU" sz="2600" b="0" dirty="0" smtClean="0">
                <a:solidFill>
                  <a:schemeClr val="tx1"/>
                </a:solidFill>
                <a:latin typeface="+mj-lt"/>
              </a:rPr>
              <a:t>по </a:t>
            </a:r>
            <a:r>
              <a:rPr lang="ru-RU" sz="2600" b="0" dirty="0">
                <a:solidFill>
                  <a:schemeClr val="tx1"/>
                </a:solidFill>
                <a:latin typeface="+mj-lt"/>
              </a:rPr>
              <a:t>приобретению  ККТ налогоплательщиками </a:t>
            </a:r>
            <a:r>
              <a:rPr lang="ru-RU" sz="2600" b="0" dirty="0" smtClean="0">
                <a:solidFill>
                  <a:schemeClr val="tx1"/>
                </a:solidFill>
                <a:latin typeface="+mj-lt"/>
              </a:rPr>
              <a:t>ЕНВД</a:t>
            </a:r>
            <a:endParaRPr lang="ru-RU" sz="2600" b="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13185" y="1124744"/>
            <a:ext cx="8065502" cy="0"/>
          </a:xfrm>
          <a:prstGeom prst="line">
            <a:avLst/>
          </a:prstGeom>
          <a:ln w="127000" cmpd="thickThin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43409" y="1474459"/>
            <a:ext cx="8052924" cy="518491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>
              <a:spcBef>
                <a:spcPct val="0"/>
              </a:spcBef>
            </a:pPr>
            <a:endParaRPr lang="ru-RU" b="1" dirty="0" smtClean="0"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43409" y="1158249"/>
            <a:ext cx="820505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b="1" dirty="0"/>
              <a:t> </a:t>
            </a:r>
            <a:r>
              <a:rPr lang="ru-RU" sz="1500" b="1" dirty="0" smtClean="0"/>
              <a:t>        </a:t>
            </a:r>
            <a:r>
              <a:rPr lang="ru-RU" sz="1600" b="1" dirty="0" smtClean="0"/>
              <a:t>1.1</a:t>
            </a:r>
            <a:r>
              <a:rPr lang="ru-RU" sz="1600" b="1" dirty="0"/>
              <a:t>) Порядок уменьшения налога на расходы по приобретению  ККТ налогоплательщиками ЕНВД за налоговые периоды - 1, 2 и 3 кварталы 2018 года.</a:t>
            </a:r>
          </a:p>
          <a:p>
            <a:pPr algn="just"/>
            <a:r>
              <a:rPr lang="ru-RU" sz="1600" dirty="0" smtClean="0"/>
              <a:t>        </a:t>
            </a:r>
            <a:r>
              <a:rPr lang="ru-RU" sz="1600" dirty="0" smtClean="0"/>
              <a:t>         </a:t>
            </a:r>
            <a:r>
              <a:rPr lang="ru-RU" sz="1600" dirty="0" smtClean="0"/>
              <a:t> </a:t>
            </a:r>
            <a:r>
              <a:rPr lang="ru-RU" sz="1600" dirty="0" smtClean="0"/>
              <a:t>До </a:t>
            </a:r>
            <a:r>
              <a:rPr lang="ru-RU" sz="1600" dirty="0"/>
              <a:t>внесения изменений в форму </a:t>
            </a:r>
            <a:r>
              <a:rPr lang="ru-RU" sz="1600" dirty="0" smtClean="0"/>
              <a:t>декларации </a:t>
            </a:r>
            <a:r>
              <a:rPr lang="ru-RU" sz="1600" dirty="0"/>
              <a:t>и порядок ее заполнения, </a:t>
            </a:r>
            <a:r>
              <a:rPr lang="ru-RU" sz="1600" dirty="0" smtClean="0"/>
              <a:t>ФНС </a:t>
            </a:r>
            <a:r>
              <a:rPr lang="ru-RU" sz="1600" dirty="0"/>
              <a:t>России </a:t>
            </a:r>
            <a:r>
              <a:rPr lang="ru-RU" sz="1600" dirty="0" smtClean="0"/>
              <a:t>письмом </a:t>
            </a:r>
            <a:r>
              <a:rPr lang="ru-RU" sz="1600" dirty="0"/>
              <a:t>ФНС России от 20.02.2018 № СД-4-3/3375</a:t>
            </a:r>
            <a:r>
              <a:rPr lang="ru-RU" sz="1600" dirty="0" smtClean="0"/>
              <a:t>@ </a:t>
            </a:r>
            <a:r>
              <a:rPr lang="ru-RU" sz="1600" dirty="0"/>
              <a:t>налогоплательщикам </a:t>
            </a:r>
            <a:r>
              <a:rPr lang="ru-RU" sz="1600" dirty="0" smtClean="0"/>
              <a:t>рекомендовано </a:t>
            </a:r>
            <a:r>
              <a:rPr lang="ru-RU" sz="1600" dirty="0"/>
              <a:t>после уменьшения суммы исчисленного за налоговый период единого налога на сумму страховых взносов в общей сумме ЕНВД, подлежащей уплате в бюджет за налоговый период по коду строки 040 Раздела 3 </a:t>
            </a:r>
            <a:r>
              <a:rPr lang="ru-RU" sz="1600" dirty="0" smtClean="0"/>
              <a:t>декларации </a:t>
            </a:r>
            <a:r>
              <a:rPr lang="ru-RU" sz="1600" dirty="0"/>
              <a:t>учитывать общую сумму расходов по приобретению ККТ, но не более 18 000 рублей на каждый экземпляр ККТ. При этом общая сумма ЕНВД, подлежащая уплате в бюджет за налоговый период по коду строки 040 Раздела 3 </a:t>
            </a:r>
            <a:r>
              <a:rPr lang="ru-RU" sz="1600" dirty="0" smtClean="0"/>
              <a:t>декларации </a:t>
            </a:r>
            <a:r>
              <a:rPr lang="ru-RU" sz="1600" dirty="0"/>
              <a:t>не может иметь отрицательное значение.</a:t>
            </a:r>
          </a:p>
          <a:p>
            <a:pPr algn="just"/>
            <a:r>
              <a:rPr lang="ru-RU" sz="1600" dirty="0" smtClean="0"/>
              <a:t>         Одновременно </a:t>
            </a:r>
            <a:r>
              <a:rPr lang="ru-RU" sz="1600" dirty="0"/>
              <a:t>с представлением </a:t>
            </a:r>
            <a:r>
              <a:rPr lang="ru-RU" sz="1600" dirty="0" smtClean="0"/>
              <a:t>декларации </a:t>
            </a:r>
            <a:r>
              <a:rPr lang="ru-RU" sz="1600" dirty="0"/>
              <a:t>налогоплательщикам </a:t>
            </a:r>
            <a:r>
              <a:rPr lang="ru-RU" sz="1600" dirty="0" smtClean="0"/>
              <a:t>предложено </a:t>
            </a:r>
            <a:r>
              <a:rPr lang="ru-RU" sz="1600" dirty="0"/>
              <a:t>направлять в налоговый орган пояснительную записку с обязательным указанием в ней следующих реквизитов по каждому экземпляру ККТ, в отношении которого применяется вычет:</a:t>
            </a:r>
          </a:p>
          <a:p>
            <a:pPr algn="just"/>
            <a:r>
              <a:rPr lang="ru-RU" sz="1600" dirty="0" smtClean="0"/>
              <a:t>         - </a:t>
            </a:r>
            <a:r>
              <a:rPr lang="ru-RU" sz="1600" dirty="0"/>
              <a:t>Наименование модели ККТ;</a:t>
            </a:r>
          </a:p>
          <a:p>
            <a:pPr algn="just"/>
            <a:r>
              <a:rPr lang="ru-RU" sz="1600" dirty="0" smtClean="0"/>
              <a:t>         - </a:t>
            </a:r>
            <a:r>
              <a:rPr lang="ru-RU" sz="1600" dirty="0"/>
              <a:t>Заводской номер модели ККТ;</a:t>
            </a:r>
          </a:p>
          <a:p>
            <a:pPr algn="just"/>
            <a:r>
              <a:rPr lang="ru-RU" sz="1600" dirty="0" smtClean="0"/>
              <a:t>         - </a:t>
            </a:r>
            <a:r>
              <a:rPr lang="ru-RU" sz="1600" dirty="0"/>
              <a:t>Регистрационный номер ККТ, присвоенный налоговым органом;</a:t>
            </a:r>
          </a:p>
          <a:p>
            <a:pPr algn="just"/>
            <a:r>
              <a:rPr lang="ru-RU" sz="1600" dirty="0" smtClean="0"/>
              <a:t>         - </a:t>
            </a:r>
            <a:r>
              <a:rPr lang="ru-RU" sz="1600" dirty="0"/>
              <a:t>Дата регистрации ККТ в налоговом органе;</a:t>
            </a:r>
          </a:p>
          <a:p>
            <a:pPr algn="just"/>
            <a:r>
              <a:rPr lang="ru-RU" sz="1600" dirty="0" smtClean="0"/>
              <a:t>        - </a:t>
            </a:r>
            <a:r>
              <a:rPr lang="ru-RU" sz="1600" dirty="0"/>
              <a:t>Сумма расходов по приобретению экземпляра ККТ, уменьшающая ЕНВД (сумма расходов на один экземпляр ККТ не может превышать 18 000 рублей);</a:t>
            </a:r>
          </a:p>
          <a:p>
            <a:pPr algn="just"/>
            <a:r>
              <a:rPr lang="ru-RU" sz="1600" dirty="0" smtClean="0"/>
              <a:t>        - </a:t>
            </a:r>
            <a:r>
              <a:rPr lang="ru-RU" sz="1600" dirty="0"/>
              <a:t>Общая сумма расходов по приобретению ККТ, уменьшающая общую сумму ЕНВД, подлежащую уплате в бюджет за налоговый период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14754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18453" y="6052051"/>
            <a:ext cx="625341" cy="631834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543409" y="260648"/>
            <a:ext cx="8277063" cy="905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0" dirty="0" smtClean="0">
                <a:solidFill>
                  <a:schemeClr val="tx1"/>
                </a:solidFill>
                <a:latin typeface="+mj-lt"/>
              </a:rPr>
              <a:t>Порядок </a:t>
            </a:r>
            <a:r>
              <a:rPr lang="ru-RU" sz="2600" b="0" dirty="0">
                <a:solidFill>
                  <a:schemeClr val="tx1"/>
                </a:solidFill>
                <a:latin typeface="+mj-lt"/>
              </a:rPr>
              <a:t>уменьшения налога на расходы </a:t>
            </a:r>
            <a:r>
              <a:rPr lang="ru-RU" sz="2600" b="0" dirty="0" smtClean="0">
                <a:solidFill>
                  <a:schemeClr val="tx1"/>
                </a:solidFill>
                <a:latin typeface="+mj-lt"/>
              </a:rPr>
              <a:t>по </a:t>
            </a:r>
            <a:r>
              <a:rPr lang="ru-RU" sz="2600" b="0" dirty="0">
                <a:solidFill>
                  <a:schemeClr val="tx1"/>
                </a:solidFill>
                <a:latin typeface="+mj-lt"/>
              </a:rPr>
              <a:t>приобретению  ККТ налогоплательщиками </a:t>
            </a:r>
            <a:r>
              <a:rPr lang="ru-RU" sz="2600" b="0" dirty="0" smtClean="0">
                <a:solidFill>
                  <a:schemeClr val="tx1"/>
                </a:solidFill>
                <a:latin typeface="+mj-lt"/>
              </a:rPr>
              <a:t>ЕНВД</a:t>
            </a:r>
            <a:endParaRPr lang="ru-RU" sz="2600" b="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53163" y="1165034"/>
            <a:ext cx="8065502" cy="0"/>
          </a:xfrm>
          <a:prstGeom prst="line">
            <a:avLst/>
          </a:prstGeom>
          <a:ln w="127000" cmpd="thickThin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43409" y="1474459"/>
            <a:ext cx="8052924" cy="518491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>
              <a:spcBef>
                <a:spcPct val="0"/>
              </a:spcBef>
            </a:pPr>
            <a:endParaRPr lang="ru-RU" b="1" dirty="0" smtClean="0"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5738" y="1193994"/>
            <a:ext cx="8352927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50" b="1" dirty="0" smtClean="0"/>
              <a:t>       </a:t>
            </a:r>
            <a:r>
              <a:rPr lang="ru-RU" sz="1750" b="1" dirty="0" smtClean="0"/>
              <a:t>   </a:t>
            </a:r>
            <a:r>
              <a:rPr lang="ru-RU" sz="1750" b="1" dirty="0" smtClean="0"/>
              <a:t>1.2</a:t>
            </a:r>
            <a:r>
              <a:rPr lang="ru-RU" sz="1750" b="1" dirty="0"/>
              <a:t>) Порядок уменьшения налога на расходы по приобретению  ККТ налогоплательщиками ЕНВД за налоговые периоды начиная с 4 квартала 2018 года.</a:t>
            </a:r>
          </a:p>
          <a:p>
            <a:pPr algn="just"/>
            <a:r>
              <a:rPr lang="ru-RU" sz="1750" dirty="0" smtClean="0"/>
              <a:t>        </a:t>
            </a:r>
            <a:r>
              <a:rPr lang="ru-RU" sz="1750" dirty="0" smtClean="0"/>
              <a:t>       </a:t>
            </a:r>
            <a:r>
              <a:rPr lang="ru-RU" sz="1750" dirty="0" smtClean="0"/>
              <a:t>  Приказом </a:t>
            </a:r>
            <a:r>
              <a:rPr lang="ru-RU" sz="1750" dirty="0" smtClean="0"/>
              <a:t>ФНС России от 26.06.2018 № ММВ-7-3/414@, зарегистрирован в Минюсте России 24.09.2018 № 52230, утверждена новая форма декларации по ЕНВД для отдельных видов деятельности (Форма по КНД 1152016).</a:t>
            </a:r>
          </a:p>
          <a:p>
            <a:pPr algn="just"/>
            <a:r>
              <a:rPr lang="ru-RU" sz="1750" dirty="0" smtClean="0"/>
              <a:t>     </a:t>
            </a:r>
            <a:r>
              <a:rPr lang="ru-RU" sz="1750" dirty="0" smtClean="0"/>
              <a:t>    </a:t>
            </a:r>
            <a:r>
              <a:rPr lang="ru-RU" sz="1750" dirty="0" smtClean="0"/>
              <a:t>В новой декларации предусмотрен отдельный 4 раздел для расчета суммы расходов по приобретению ККТ, уменьшающей сумму налога за налоговый период.</a:t>
            </a:r>
          </a:p>
          <a:p>
            <a:pPr algn="just"/>
            <a:r>
              <a:rPr lang="ru-RU" sz="1750" dirty="0" smtClean="0"/>
              <a:t>        В </a:t>
            </a:r>
            <a:r>
              <a:rPr lang="ru-RU" sz="1750" dirty="0"/>
              <a:t>новом разделе налоговой декларации необходимо указать:</a:t>
            </a:r>
          </a:p>
          <a:p>
            <a:pPr algn="just"/>
            <a:r>
              <a:rPr lang="ru-RU" sz="1750" dirty="0" smtClean="0"/>
              <a:t>        - </a:t>
            </a:r>
            <a:r>
              <a:rPr lang="ru-RU" sz="1750" dirty="0"/>
              <a:t>заводской номер экземпляра модели ККТ;</a:t>
            </a:r>
          </a:p>
          <a:p>
            <a:pPr algn="just"/>
            <a:r>
              <a:rPr lang="ru-RU" sz="1750" dirty="0" smtClean="0"/>
              <a:t>        - </a:t>
            </a:r>
            <a:r>
              <a:rPr lang="ru-RU" sz="1750" dirty="0"/>
              <a:t>регистрационный номер ККТ, присвоенный налоговым органом;</a:t>
            </a:r>
          </a:p>
          <a:p>
            <a:pPr algn="just"/>
            <a:r>
              <a:rPr lang="ru-RU" sz="1750" dirty="0" smtClean="0"/>
              <a:t>        - </a:t>
            </a:r>
            <a:r>
              <a:rPr lang="ru-RU" sz="1750" dirty="0"/>
              <a:t>дату регистрации ККТ в налоговом органе;</a:t>
            </a:r>
          </a:p>
          <a:p>
            <a:pPr algn="just"/>
            <a:r>
              <a:rPr lang="ru-RU" sz="1750" dirty="0" smtClean="0"/>
              <a:t>        - </a:t>
            </a:r>
            <a:r>
              <a:rPr lang="ru-RU" sz="1750" dirty="0"/>
              <a:t>сумму расходов по приобретению экземпляра ККТ;</a:t>
            </a:r>
          </a:p>
          <a:p>
            <a:pPr algn="just"/>
            <a:r>
              <a:rPr lang="ru-RU" sz="1750" dirty="0" smtClean="0"/>
              <a:t>        - </a:t>
            </a:r>
            <a:r>
              <a:rPr lang="ru-RU" sz="1750" dirty="0"/>
              <a:t>наименование модели ККТ.</a:t>
            </a:r>
          </a:p>
          <a:p>
            <a:pPr algn="just"/>
            <a:r>
              <a:rPr lang="ru-RU" sz="1750" dirty="0" smtClean="0"/>
              <a:t>        Общая </a:t>
            </a:r>
            <a:r>
              <a:rPr lang="ru-RU" sz="1750" dirty="0"/>
              <a:t>сумма расходов по 4 разделу указывается в отдельно выделенной строке 3 раздела налоговой декларации.</a:t>
            </a:r>
          </a:p>
          <a:p>
            <a:pPr algn="just"/>
            <a:r>
              <a:rPr lang="ru-RU" sz="1750" dirty="0" smtClean="0"/>
              <a:t>        Данная </a:t>
            </a:r>
            <a:r>
              <a:rPr lang="ru-RU" sz="1750" dirty="0"/>
              <a:t>форма декларации по ЕНВД представляется в инспекцию начиная с отчетности за 4 квартал 2018 года. Письмом ФНС России от 25.07.2018 № СД-4-3/14369@ рекомендована для представления начиная с отчетности за 3 квартал 2018 года.</a:t>
            </a:r>
            <a:endParaRPr lang="ru-RU" sz="1750" dirty="0"/>
          </a:p>
        </p:txBody>
      </p:sp>
    </p:spTree>
    <p:extLst>
      <p:ext uri="{BB962C8B-B14F-4D97-AF65-F5344CB8AC3E}">
        <p14:creationId xmlns:p14="http://schemas.microsoft.com/office/powerpoint/2010/main" val="399277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18453" y="6052051"/>
            <a:ext cx="625341" cy="631834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543409" y="506931"/>
            <a:ext cx="8277063" cy="905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0" dirty="0" smtClean="0">
                <a:solidFill>
                  <a:schemeClr val="tx1"/>
                </a:solidFill>
                <a:latin typeface="+mj-lt"/>
              </a:rPr>
              <a:t>Порядок </a:t>
            </a:r>
            <a:r>
              <a:rPr lang="ru-RU" sz="2600" b="0" dirty="0">
                <a:solidFill>
                  <a:schemeClr val="tx1"/>
                </a:solidFill>
                <a:latin typeface="+mj-lt"/>
              </a:rPr>
              <a:t>уменьшения налога на расходы </a:t>
            </a:r>
            <a:r>
              <a:rPr lang="ru-RU" sz="2600" b="0" dirty="0" smtClean="0">
                <a:solidFill>
                  <a:schemeClr val="tx1"/>
                </a:solidFill>
                <a:latin typeface="+mj-lt"/>
              </a:rPr>
              <a:t>по </a:t>
            </a:r>
            <a:r>
              <a:rPr lang="ru-RU" sz="2600" b="0" dirty="0">
                <a:solidFill>
                  <a:schemeClr val="tx1"/>
                </a:solidFill>
                <a:latin typeface="+mj-lt"/>
              </a:rPr>
              <a:t>приобретению  ККТ налогоплательщиками </a:t>
            </a:r>
            <a:r>
              <a:rPr lang="ru-RU" sz="2600" b="0" dirty="0" smtClean="0">
                <a:solidFill>
                  <a:schemeClr val="tx1"/>
                </a:solidFill>
                <a:latin typeface="+mj-lt"/>
              </a:rPr>
              <a:t>ПСН</a:t>
            </a:r>
            <a:endParaRPr lang="ru-RU" sz="2600" b="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82962" y="1412438"/>
            <a:ext cx="8065502" cy="0"/>
          </a:xfrm>
          <a:prstGeom prst="line">
            <a:avLst/>
          </a:prstGeom>
          <a:ln w="127000" cmpd="thickThin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43409" y="1474459"/>
            <a:ext cx="8052924" cy="518491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>
              <a:spcBef>
                <a:spcPct val="0"/>
              </a:spcBef>
            </a:pPr>
            <a:endParaRPr lang="ru-RU" b="1" dirty="0" smtClean="0"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43409" y="1438888"/>
            <a:ext cx="805292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      Порядок </a:t>
            </a:r>
            <a:r>
              <a:rPr lang="ru-RU" b="1" dirty="0"/>
              <a:t>уменьшения налога на расходы по приобретению  ККТ налогоплательщиками ПСН.</a:t>
            </a:r>
          </a:p>
          <a:p>
            <a:pPr algn="just"/>
            <a:r>
              <a:rPr lang="ru-RU" dirty="0"/>
              <a:t>       </a:t>
            </a:r>
            <a:r>
              <a:rPr lang="ru-RU" dirty="0" smtClean="0"/>
              <a:t>  </a:t>
            </a:r>
            <a:r>
              <a:rPr lang="ru-RU" dirty="0"/>
              <a:t>Налогоплательщик направляет уведомление об уменьшении суммы налога, уплачиваемого в связи с применением ПСН, на сумму расходов по приобретению контрольно-кассовой техники </a:t>
            </a:r>
            <a:r>
              <a:rPr lang="ru-RU" dirty="0" smtClean="0"/>
              <a:t>в </a:t>
            </a:r>
            <a:r>
              <a:rPr lang="ru-RU" dirty="0"/>
              <a:t>письменной или электронной форме </a:t>
            </a:r>
            <a:r>
              <a:rPr lang="ru-RU" dirty="0" smtClean="0"/>
              <a:t>с </a:t>
            </a:r>
            <a:r>
              <a:rPr lang="ru-RU" dirty="0"/>
              <a:t>использованием усиленной квалифицированной электронной подписи по телекоммуникационным каналам связи в налоговый орган, в котором он состоит на учете в качестве налогоплательщика и в который уплачена (должна быть уплачена) сумма налога, подлежащая уменьшению.</a:t>
            </a:r>
          </a:p>
          <a:p>
            <a:pPr algn="just"/>
            <a:r>
              <a:rPr lang="ru-RU" dirty="0"/>
              <a:t>          Рекомендованная форма уведомления (Форма по КНД 1112020</a:t>
            </a:r>
            <a:r>
              <a:rPr lang="ru-RU" dirty="0" smtClean="0"/>
              <a:t>) приведена </a:t>
            </a:r>
            <a:r>
              <a:rPr lang="ru-RU" dirty="0"/>
              <a:t>в письме ФНС России от 04.04.2018 № СД-4-3/6343 «О рекомендуемой форме уведомления об уменьшении суммы налога, уплачиваемого в связи с применением патентной системы налогообложения, на сумму расходов по приобретению контрольно-кассовой техники</a:t>
            </a:r>
            <a:r>
              <a:rPr lang="ru-RU" dirty="0" smtClean="0"/>
              <a:t>».</a:t>
            </a:r>
          </a:p>
          <a:p>
            <a:pPr algn="just"/>
            <a:r>
              <a:rPr lang="ru-RU" dirty="0" smtClean="0"/>
              <a:t>           Если </a:t>
            </a:r>
            <a:r>
              <a:rPr lang="ru-RU" dirty="0"/>
              <a:t>налогоплательщик получил несколько патентов и при исчислении налога по одному из них расходы по приобретению ККТ превысили сумму этого налога, то он вправе уменьшить сумму налога, исчисленную по другому (другим) патенту, на сумму указанного превышения.</a:t>
            </a:r>
          </a:p>
        </p:txBody>
      </p:sp>
    </p:spTree>
    <p:extLst>
      <p:ext uri="{BB962C8B-B14F-4D97-AF65-F5344CB8AC3E}">
        <p14:creationId xmlns:p14="http://schemas.microsoft.com/office/powerpoint/2010/main" val="269424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822637" y="476672"/>
            <a:ext cx="7260235" cy="536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Типовые ситуации</a:t>
            </a:r>
            <a:endParaRPr lang="ru-RU" sz="28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49979" y="1012847"/>
            <a:ext cx="7782461" cy="0"/>
          </a:xfrm>
          <a:prstGeom prst="line">
            <a:avLst/>
          </a:prstGeom>
          <a:ln w="127000" cmpd="thickThin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395536" y="1844824"/>
            <a:ext cx="7992888" cy="334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just"/>
            <a:r>
              <a:rPr lang="ru-RU" sz="2000" u="sng" dirty="0" smtClean="0">
                <a:solidFill>
                  <a:schemeClr val="tx1"/>
                </a:solidFill>
              </a:rPr>
              <a:t>ВОПРОС 1</a:t>
            </a:r>
            <a:r>
              <a:rPr lang="ru-RU" sz="2000" dirty="0" smtClean="0">
                <a:solidFill>
                  <a:schemeClr val="tx1"/>
                </a:solidFill>
              </a:rPr>
              <a:t>:</a:t>
            </a:r>
            <a:r>
              <a:rPr lang="ru-RU" sz="2000" b="0" dirty="0" smtClean="0">
                <a:solidFill>
                  <a:schemeClr val="tx1"/>
                </a:solidFill>
              </a:rPr>
              <a:t> </a:t>
            </a:r>
            <a:r>
              <a:rPr lang="ru-RU" sz="2000" b="0" dirty="0" smtClean="0">
                <a:solidFill>
                  <a:schemeClr val="tx1"/>
                </a:solidFill>
              </a:rPr>
              <a:t>Правомерно ли применение </a:t>
            </a:r>
            <a:r>
              <a:rPr lang="ru-RU" sz="2000" b="0" dirty="0">
                <a:solidFill>
                  <a:schemeClr val="tx1"/>
                </a:solidFill>
              </a:rPr>
              <a:t>налогоплательщиками ЕНВД и ПСН вычета по расходам на приобретение </a:t>
            </a:r>
            <a:r>
              <a:rPr lang="ru-RU" sz="2000" b="0" dirty="0" smtClean="0">
                <a:solidFill>
                  <a:schemeClr val="tx1"/>
                </a:solidFill>
              </a:rPr>
              <a:t>ККТ в </a:t>
            </a:r>
            <a:r>
              <a:rPr lang="ru-RU" sz="2000" b="0" dirty="0">
                <a:solidFill>
                  <a:schemeClr val="tx1"/>
                </a:solidFill>
              </a:rPr>
              <a:t>случае, если ККТ приобретается на условиях рассрочки оплаты, </a:t>
            </a:r>
            <a:r>
              <a:rPr lang="ru-RU" sz="2000" b="0" dirty="0" smtClean="0">
                <a:solidFill>
                  <a:schemeClr val="tx1"/>
                </a:solidFill>
              </a:rPr>
              <a:t>и в </a:t>
            </a:r>
            <a:r>
              <a:rPr lang="ru-RU" sz="2000" b="0" dirty="0">
                <a:solidFill>
                  <a:schemeClr val="tx1"/>
                </a:solidFill>
              </a:rPr>
              <a:t>период применения вычета расходы полностью не </a:t>
            </a:r>
            <a:r>
              <a:rPr lang="ru-RU" sz="2000" b="0" dirty="0" smtClean="0">
                <a:solidFill>
                  <a:schemeClr val="tx1"/>
                </a:solidFill>
              </a:rPr>
              <a:t>оплачены?</a:t>
            </a:r>
            <a:endParaRPr lang="ru-RU" sz="2000" b="0" dirty="0">
              <a:solidFill>
                <a:schemeClr val="tx1"/>
              </a:solidFill>
            </a:endParaRPr>
          </a:p>
          <a:p>
            <a:pPr marL="457200" indent="-457200" algn="just">
              <a:buAutoNum type="arabicPeriod"/>
            </a:pPr>
            <a:endParaRPr lang="ru-RU" sz="2800" b="0" dirty="0">
              <a:solidFill>
                <a:schemeClr val="tx1"/>
              </a:solidFill>
            </a:endParaRPr>
          </a:p>
          <a:p>
            <a:pPr algn="just"/>
            <a:r>
              <a:rPr lang="ru-RU" sz="2000" u="sng" dirty="0" smtClean="0">
                <a:solidFill>
                  <a:schemeClr val="tx1"/>
                </a:solidFill>
              </a:rPr>
              <a:t>ОТВЕТ</a:t>
            </a:r>
            <a:r>
              <a:rPr lang="ru-RU" sz="2000" dirty="0" smtClean="0">
                <a:solidFill>
                  <a:schemeClr val="tx1"/>
                </a:solidFill>
              </a:rPr>
              <a:t>:</a:t>
            </a:r>
            <a:r>
              <a:rPr lang="ru-RU" sz="2000" b="0" dirty="0" smtClean="0">
                <a:solidFill>
                  <a:schemeClr val="tx1"/>
                </a:solidFill>
              </a:rPr>
              <a:t> Налогоплательщики ЕНВД и ПСН вправе применить вычет по налогу на расходы, связанные с приобретением ККТ, если указанная ККТ передана в собственность налогоплательщику не позднее периода, установленного для регистрации ККТ в налоговом органе в целях применения налогового вычета</a:t>
            </a:r>
            <a:r>
              <a:rPr lang="ru-RU" sz="2000" b="1" dirty="0" smtClean="0">
                <a:solidFill>
                  <a:schemeClr val="tx1"/>
                </a:solidFill>
              </a:rPr>
              <a:t>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04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685286" y="435791"/>
            <a:ext cx="7337190" cy="536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Типовые ситуации</a:t>
            </a:r>
            <a:endParaRPr lang="ru-RU" sz="28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755576" y="1124744"/>
            <a:ext cx="7568507" cy="0"/>
          </a:xfrm>
          <a:prstGeom prst="line">
            <a:avLst/>
          </a:prstGeom>
          <a:ln w="127000" cmpd="thickThin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395537" y="1393367"/>
            <a:ext cx="8064896" cy="1858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just"/>
            <a:r>
              <a:rPr lang="ru-RU" sz="2000" u="sng" dirty="0" smtClean="0">
                <a:solidFill>
                  <a:schemeClr val="tx1"/>
                </a:solidFill>
              </a:rPr>
              <a:t>ВОПРОС </a:t>
            </a:r>
            <a:r>
              <a:rPr lang="ru-RU" sz="2000" u="sng" dirty="0" smtClean="0">
                <a:solidFill>
                  <a:schemeClr val="tx1"/>
                </a:solidFill>
              </a:rPr>
              <a:t>2</a:t>
            </a:r>
            <a:r>
              <a:rPr lang="ru-RU" sz="2000" dirty="0" smtClean="0">
                <a:solidFill>
                  <a:schemeClr val="tx1"/>
                </a:solidFill>
              </a:rPr>
              <a:t>:</a:t>
            </a:r>
            <a:r>
              <a:rPr lang="ru-RU" sz="2000" b="0" dirty="0" smtClean="0">
                <a:solidFill>
                  <a:schemeClr val="tx1"/>
                </a:solidFill>
              </a:rPr>
              <a:t> </a:t>
            </a:r>
            <a:r>
              <a:rPr lang="ru-RU" sz="2000" b="0" dirty="0" smtClean="0">
                <a:solidFill>
                  <a:schemeClr val="tx1"/>
                </a:solidFill>
              </a:rPr>
              <a:t>Возможно </a:t>
            </a:r>
            <a:r>
              <a:rPr lang="ru-RU" sz="2000" b="0" dirty="0">
                <a:solidFill>
                  <a:schemeClr val="tx1"/>
                </a:solidFill>
              </a:rPr>
              <a:t>ли применение налогоплательщиками ЕНВД и ПСН вычета по расходам в виде арендных платежей по полученной в аренду </a:t>
            </a:r>
            <a:r>
              <a:rPr lang="ru-RU" sz="2000" b="0" dirty="0" smtClean="0">
                <a:solidFill>
                  <a:schemeClr val="tx1"/>
                </a:solidFill>
              </a:rPr>
              <a:t>ККТ?</a:t>
            </a:r>
            <a:endParaRPr lang="ru-RU" sz="2000" b="0" dirty="0">
              <a:solidFill>
                <a:schemeClr val="tx1"/>
              </a:solidFill>
            </a:endParaRPr>
          </a:p>
          <a:p>
            <a:pPr marL="0" algn="just"/>
            <a:endParaRPr lang="ru-RU" sz="1400" b="0" dirty="0">
              <a:solidFill>
                <a:schemeClr val="tx1"/>
              </a:solidFill>
            </a:endParaRPr>
          </a:p>
          <a:p>
            <a:pPr algn="just"/>
            <a:r>
              <a:rPr lang="ru-RU" sz="2000" u="sng" dirty="0" smtClean="0">
                <a:solidFill>
                  <a:schemeClr val="tx1"/>
                </a:solidFill>
              </a:rPr>
              <a:t>ОТВЕТ</a:t>
            </a:r>
            <a:r>
              <a:rPr lang="ru-RU" sz="2000" dirty="0" smtClean="0">
                <a:solidFill>
                  <a:schemeClr val="tx1"/>
                </a:solidFill>
              </a:rPr>
              <a:t>:</a:t>
            </a:r>
            <a:r>
              <a:rPr lang="ru-RU" sz="2000" b="0" dirty="0" smtClean="0">
                <a:solidFill>
                  <a:schemeClr val="tx1"/>
                </a:solidFill>
              </a:rPr>
              <a:t> Сумма арендных платежей не включается в состав расходов на приобретение ККТ.</a:t>
            </a:r>
            <a:endParaRPr lang="ru-RU" sz="2000" b="0" dirty="0">
              <a:solidFill>
                <a:schemeClr val="tx1"/>
              </a:solidFill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611560" y="3480683"/>
            <a:ext cx="7776863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just" defTabSz="891603">
              <a:spcBef>
                <a:spcPct val="20000"/>
              </a:spcBef>
            </a:pPr>
            <a:r>
              <a:rPr lang="ru-RU" sz="2000" b="1" u="sng" dirty="0" smtClean="0"/>
              <a:t>ВОПРОС 3</a:t>
            </a:r>
            <a:r>
              <a:rPr lang="ru-RU" sz="2000" b="1" dirty="0" smtClean="0">
                <a:latin typeface="+mj-lt"/>
              </a:rPr>
              <a:t>: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>
                <a:latin typeface="+mj-lt"/>
              </a:rPr>
              <a:t>Возможно ли применение ИП вычета по расходам по приобретению ККТ при осуществлении несколько видов деятельности, в </a:t>
            </a:r>
            <a:r>
              <a:rPr lang="ru-RU" sz="2000" dirty="0" smtClean="0">
                <a:latin typeface="+mj-lt"/>
              </a:rPr>
              <a:t>том числе </a:t>
            </a:r>
            <a:r>
              <a:rPr lang="ru-RU" sz="2000" dirty="0">
                <a:latin typeface="+mj-lt"/>
              </a:rPr>
              <a:t>розничной торговли, при этом работники привлечены в деятельности, не связанной с розничной торговлей. </a:t>
            </a:r>
          </a:p>
          <a:p>
            <a:pPr algn="just" defTabSz="891603">
              <a:spcBef>
                <a:spcPct val="20000"/>
              </a:spcBef>
            </a:pPr>
            <a:endParaRPr lang="ru-RU" sz="1400" dirty="0">
              <a:latin typeface="+mj-lt"/>
            </a:endParaRPr>
          </a:p>
          <a:p>
            <a:pPr algn="just" defTabSz="891603">
              <a:spcBef>
                <a:spcPct val="20000"/>
              </a:spcBef>
            </a:pPr>
            <a:r>
              <a:rPr lang="ru-RU" sz="2000" b="1" u="sng" dirty="0">
                <a:latin typeface="+mj-lt"/>
              </a:rPr>
              <a:t>ОТВЕТ</a:t>
            </a:r>
            <a:r>
              <a:rPr lang="ru-RU" sz="2000" b="1" dirty="0">
                <a:latin typeface="+mj-lt"/>
              </a:rPr>
              <a:t>:</a:t>
            </a:r>
            <a:r>
              <a:rPr lang="ru-RU" sz="2000" dirty="0">
                <a:latin typeface="+mj-lt"/>
              </a:rPr>
              <a:t> ИП, имеющие работников, вне зависимости от того, используется ли их труд в розничной торговле или при осуществлении других видов деятельности, вправе произвести уменьшение налога только за налоговые периоды 2018 года</a:t>
            </a:r>
            <a:r>
              <a:rPr lang="ru-RU" sz="2000" dirty="0" smtClean="0">
                <a:latin typeface="+mj-lt"/>
              </a:rPr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3850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381655" y="992081"/>
            <a:ext cx="7942428" cy="564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just"/>
            <a:r>
              <a:rPr lang="ru-RU" sz="2100" u="sng" dirty="0" smtClean="0">
                <a:solidFill>
                  <a:schemeClr val="tx1"/>
                </a:solidFill>
              </a:rPr>
              <a:t>ВОПРОС </a:t>
            </a:r>
            <a:r>
              <a:rPr lang="ru-RU" sz="2100" u="sng" dirty="0" smtClean="0">
                <a:solidFill>
                  <a:schemeClr val="tx1"/>
                </a:solidFill>
              </a:rPr>
              <a:t>4:</a:t>
            </a:r>
            <a:r>
              <a:rPr lang="ru-RU" sz="2100" b="0" dirty="0" smtClean="0">
                <a:solidFill>
                  <a:schemeClr val="tx1"/>
                </a:solidFill>
              </a:rPr>
              <a:t> </a:t>
            </a:r>
            <a:r>
              <a:rPr lang="ru-RU" sz="2100" b="0" dirty="0" smtClean="0">
                <a:solidFill>
                  <a:schemeClr val="tx1"/>
                </a:solidFill>
              </a:rPr>
              <a:t>Вправе </a:t>
            </a:r>
            <a:r>
              <a:rPr lang="ru-RU" sz="2100" b="0" dirty="0">
                <a:solidFill>
                  <a:schemeClr val="tx1"/>
                </a:solidFill>
              </a:rPr>
              <a:t>ли ИП уменьшить исчисленный налог по ЕНВД на расходы по приобретению ККТ, в случае если часть указанных расходов была </a:t>
            </a:r>
            <a:r>
              <a:rPr lang="ru-RU" sz="2100" b="0" dirty="0" smtClean="0">
                <a:solidFill>
                  <a:schemeClr val="tx1"/>
                </a:solidFill>
              </a:rPr>
              <a:t>учтена </a:t>
            </a:r>
            <a:r>
              <a:rPr lang="ru-RU" sz="2100" b="0" dirty="0">
                <a:solidFill>
                  <a:schemeClr val="tx1"/>
                </a:solidFill>
              </a:rPr>
              <a:t>при уменьшении налога в рамках </a:t>
            </a:r>
            <a:r>
              <a:rPr lang="ru-RU" sz="2100" b="0" dirty="0" smtClean="0">
                <a:solidFill>
                  <a:schemeClr val="tx1"/>
                </a:solidFill>
              </a:rPr>
              <a:t>ПСН?</a:t>
            </a:r>
            <a:endParaRPr lang="ru-RU" sz="2100" b="0" dirty="0">
              <a:solidFill>
                <a:schemeClr val="tx1"/>
              </a:solidFill>
            </a:endParaRPr>
          </a:p>
          <a:p>
            <a:pPr marL="457200" indent="-457200" algn="just">
              <a:buAutoNum type="arabicPeriod"/>
            </a:pPr>
            <a:endParaRPr lang="ru-RU" sz="1400" b="0" dirty="0">
              <a:solidFill>
                <a:schemeClr val="tx1"/>
              </a:solidFill>
            </a:endParaRPr>
          </a:p>
          <a:p>
            <a:pPr algn="just"/>
            <a:r>
              <a:rPr lang="ru-RU" sz="2100" u="sng" dirty="0" smtClean="0">
                <a:solidFill>
                  <a:schemeClr val="tx1"/>
                </a:solidFill>
              </a:rPr>
              <a:t>ОТВЕТ:</a:t>
            </a:r>
            <a:r>
              <a:rPr lang="ru-RU" sz="2100" b="0" dirty="0" smtClean="0">
                <a:solidFill>
                  <a:schemeClr val="tx1"/>
                </a:solidFill>
              </a:rPr>
              <a:t> ИП вправе уменьшить налог по ЕНВД на расходы по приобретению ККТ, которые не были учтены при уменьшении ПСН (</a:t>
            </a:r>
            <a:r>
              <a:rPr lang="ru-RU" sz="2100" b="0" i="1" dirty="0" smtClean="0">
                <a:solidFill>
                  <a:schemeClr val="tx1"/>
                </a:solidFill>
              </a:rPr>
              <a:t>общая сумма не более 18 тыс. руб. на единицу ККТ</a:t>
            </a:r>
            <a:r>
              <a:rPr lang="ru-RU" sz="2100" b="0" dirty="0" smtClean="0">
                <a:solidFill>
                  <a:schemeClr val="tx1"/>
                </a:solidFill>
              </a:rPr>
              <a:t>), при использовании указанной ККТ в рамках применения ЕНВД. </a:t>
            </a:r>
          </a:p>
          <a:p>
            <a:pPr algn="just"/>
            <a:endParaRPr lang="ru-RU" sz="1600" b="0" dirty="0">
              <a:solidFill>
                <a:schemeClr val="tx1"/>
              </a:solidFill>
            </a:endParaRPr>
          </a:p>
          <a:p>
            <a:pPr algn="just"/>
            <a:r>
              <a:rPr lang="ru-RU" sz="2100" u="sng" dirty="0" smtClean="0">
                <a:solidFill>
                  <a:schemeClr val="tx1"/>
                </a:solidFill>
              </a:rPr>
              <a:t>ВОПРОС 5:</a:t>
            </a:r>
            <a:r>
              <a:rPr lang="ru-RU" sz="2100" dirty="0" smtClean="0">
                <a:solidFill>
                  <a:schemeClr val="tx1"/>
                </a:solidFill>
              </a:rPr>
              <a:t> </a:t>
            </a:r>
            <a:r>
              <a:rPr lang="ru-RU" sz="2100" b="0" dirty="0">
                <a:solidFill>
                  <a:schemeClr val="tx1"/>
                </a:solidFill>
              </a:rPr>
              <a:t>Вправе ли </a:t>
            </a:r>
            <a:r>
              <a:rPr lang="ru-RU" sz="2100" b="0" dirty="0" smtClean="0">
                <a:solidFill>
                  <a:schemeClr val="tx1"/>
                </a:solidFill>
              </a:rPr>
              <a:t>ИП – плательщик </a:t>
            </a:r>
            <a:r>
              <a:rPr lang="ru-RU" sz="2100" b="0" dirty="0">
                <a:solidFill>
                  <a:schemeClr val="tx1"/>
                </a:solidFill>
              </a:rPr>
              <a:t>ЕНВД или ПСН, осуществляющий розничную торговлю и привлекающий работников, применить вычет по налогу на расходы на приобретение ККТ в случае, если ККТ зарегистрирована 01.07.2018?</a:t>
            </a:r>
          </a:p>
          <a:p>
            <a:pPr marL="457200" indent="-457200" algn="just">
              <a:buAutoNum type="arabicPeriod"/>
            </a:pPr>
            <a:endParaRPr lang="ru-RU" sz="1400" b="0" dirty="0">
              <a:solidFill>
                <a:schemeClr val="tx1"/>
              </a:solidFill>
            </a:endParaRPr>
          </a:p>
          <a:p>
            <a:pPr algn="just"/>
            <a:r>
              <a:rPr lang="ru-RU" sz="2100" u="sng" dirty="0">
                <a:solidFill>
                  <a:schemeClr val="tx1"/>
                </a:solidFill>
              </a:rPr>
              <a:t>ОТВЕТ:</a:t>
            </a:r>
            <a:r>
              <a:rPr lang="ru-RU" sz="2100" b="0" dirty="0">
                <a:solidFill>
                  <a:schemeClr val="tx1"/>
                </a:solidFill>
              </a:rPr>
              <a:t> В указанном случае ИП вправе применить вычет при регистрации ККТ до </a:t>
            </a:r>
            <a:r>
              <a:rPr lang="ru-RU" sz="2100" b="0" dirty="0" smtClean="0">
                <a:solidFill>
                  <a:schemeClr val="tx1"/>
                </a:solidFill>
              </a:rPr>
              <a:t>03.07.2018 (п. 7 ст. 6.1 НК РФ). </a:t>
            </a:r>
            <a:endParaRPr lang="ru-RU" sz="2100" b="0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303" y="968872"/>
            <a:ext cx="7638950" cy="128027"/>
          </a:xfrm>
          <a:prstGeom prst="rect">
            <a:avLst/>
          </a:prstGeom>
        </p:spPr>
      </p:pic>
      <p:sp>
        <p:nvSpPr>
          <p:cNvPr id="9" name="Заголовок 4"/>
          <p:cNvSpPr txBox="1">
            <a:spLocks/>
          </p:cNvSpPr>
          <p:nvPr/>
        </p:nvSpPr>
        <p:spPr>
          <a:xfrm>
            <a:off x="685286" y="435791"/>
            <a:ext cx="7337190" cy="536175"/>
          </a:xfrm>
          <a:prstGeom prst="rect">
            <a:avLst/>
          </a:prstGeom>
          <a:noFill/>
        </p:spPr>
        <p:txBody>
          <a:bodyPr vert="horz" wrap="square" lIns="104269" tIns="52135" rIns="104269" bIns="52135" rtlCol="0" anchor="ctr">
            <a:spAutoFit/>
          </a:bodyPr>
          <a:lstStyle>
            <a:lvl1pPr marL="0" marR="0" indent="0" algn="l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618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8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Типовые ситуации</a:t>
            </a:r>
            <a:endParaRPr lang="ru-RU" sz="28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021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5761</TotalTime>
  <Words>1624</Words>
  <Application>Microsoft Office PowerPoint</Application>
  <PresentationFormat>Экран (4:3)</PresentationFormat>
  <Paragraphs>107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9_Present_FNS2012_A4</vt:lpstr>
      <vt:lpstr>Презентация PowerPoint</vt:lpstr>
      <vt:lpstr>Условия уменьшения налога на расходы по приобретению  ККТ налогоплательщиками ЕНВД и ПСН</vt:lpstr>
      <vt:lpstr>Условия уменьшения налога на расходы по приобретению  ККТ налогоплательщиками ЕНВД и ПСН</vt:lpstr>
      <vt:lpstr>Порядок уменьшения налога на расходы по приобретению  ККТ налогоплательщиками ЕНВД</vt:lpstr>
      <vt:lpstr>Порядок уменьшения налога на расходы по приобретению  ККТ налогоплательщиками ЕНВД</vt:lpstr>
      <vt:lpstr>Порядок уменьшения налога на расходы по приобретению  ККТ налогоплательщиками ПСН</vt:lpstr>
      <vt:lpstr>Типовые ситуации</vt:lpstr>
      <vt:lpstr>Типовые ситуации</vt:lpstr>
      <vt:lpstr>Презентация PowerPoint</vt:lpstr>
      <vt:lpstr>Типовые ситуации</vt:lpstr>
      <vt:lpstr>Типовые ситуации</vt:lpstr>
      <vt:lpstr>Типовые ситуации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Цели налогового консультирования</dc:title>
  <dc:creator>Коньков Андрей Юрьевич</dc:creator>
  <cp:lastModifiedBy>Кравцов Игорь Анатольевич</cp:lastModifiedBy>
  <cp:revision>299</cp:revision>
  <cp:lastPrinted>2018-10-04T12:07:41Z</cp:lastPrinted>
  <dcterms:created xsi:type="dcterms:W3CDTF">2015-03-27T13:19:33Z</dcterms:created>
  <dcterms:modified xsi:type="dcterms:W3CDTF">2019-02-25T07:13:54Z</dcterms:modified>
</cp:coreProperties>
</file>